
<file path=[Content_Types].xml><?xml version="1.0" encoding="utf-8"?>
<Types xmlns="http://schemas.openxmlformats.org/package/2006/content-types">
  <Default ContentType="image/gif" Extension="gif"/>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Master+xml" PartName="/ppt/slideMasters/slideMaster7.xml"/>
  <Override ContentType="application/vnd.openxmlformats-officedocument.presentationml.slideMaster+xml" PartName="/ppt/slideMasters/slideMaster8.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theme+xml" PartName="/ppt/theme/theme2.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73.xml"/>
  <Override ContentType="application/vnd.openxmlformats-officedocument.presentationml.slideLayout+xml" PartName="/ppt/slideLayouts/slideLayout74.xml"/>
  <Override ContentType="application/vnd.openxmlformats-officedocument.presentationml.slideLayout+xml" PartName="/ppt/slideLayouts/slideLayout75.xml"/>
  <Override ContentType="application/vnd.openxmlformats-officedocument.presentationml.slideLayout+xml" PartName="/ppt/slideLayouts/slideLayout76.xml"/>
  <Override ContentType="application/vnd.openxmlformats-officedocument.presentationml.slideLayout+xml" PartName="/ppt/slideLayouts/slideLayout77.xml"/>
  <Override ContentType="application/vnd.openxmlformats-officedocument.presentationml.slideLayout+xml" PartName="/ppt/slideLayouts/slideLayout78.xml"/>
  <Override ContentType="application/vnd.openxmlformats-officedocument.presentationml.slideLayout+xml" PartName="/ppt/slideLayouts/slideLayout79.xml"/>
  <Override ContentType="application/vnd.openxmlformats-officedocument.presentationml.slideLayout+xml" PartName="/ppt/slideLayouts/slideLayout80.xml"/>
  <Override ContentType="application/vnd.openxmlformats-officedocument.presentationml.slideLayout+xml" PartName="/ppt/slideLayouts/slideLayout81.xml"/>
  <Override ContentType="application/vnd.openxmlformats-officedocument.presentationml.slideLayout+xml" PartName="/ppt/slideLayouts/slideLayout82.xml"/>
  <Override ContentType="application/vnd.openxmlformats-officedocument.presentationml.slideLayout+xml" PartName="/ppt/slideLayouts/slideLayout83.xml"/>
  <Override ContentType="application/vnd.openxmlformats-officedocument.presentationml.slideLayout+xml" PartName="/ppt/slideLayouts/slideLayout84.xml"/>
  <Override ContentType="application/vnd.openxmlformats-officedocument.presentationml.slideLayout+xml" PartName="/ppt/slideLayouts/slideLayout85.xml"/>
  <Override ContentType="application/vnd.openxmlformats-officedocument.presentationml.slideLayout+xml" PartName="/ppt/slideLayouts/slideLayout86.xml"/>
  <Override ContentType="application/vnd.openxmlformats-officedocument.presentationml.slideLayout+xml" PartName="/ppt/slideLayouts/slideLayout87.xml"/>
  <Override ContentType="application/vnd.openxmlformats-officedocument.presentationml.slideLayout+xml" PartName="/ppt/slideLayouts/slideLayout88.xml"/>
  <Override ContentType="application/vnd.openxmlformats-officedocument.presentationml.slideLayout+xml" PartName="/ppt/slideLayouts/slideLayout89.xml"/>
  <Override ContentType="application/vnd.openxmlformats-officedocument.presentationml.slideLayout+xml" PartName="/ppt/slideLayouts/slideLayout90.xml"/>
  <Override ContentType="application/vnd.openxmlformats-officedocument.presentationml.slideLayout+xml" PartName="/ppt/slideLayouts/slideLayout91.xml"/>
  <Override ContentType="application/vnd.openxmlformats-officedocument.theme+xml" PartName="/ppt/theme/theme3.xml"/>
  <Override ContentType="application/vnd.openxmlformats-officedocument.presentationml.slideLayout+xml" PartName="/ppt/slideLayouts/slideLayout92.xml"/>
  <Override ContentType="application/vnd.openxmlformats-officedocument.presentationml.slideLayout+xml" PartName="/ppt/slideLayouts/slideLayout93.xml"/>
  <Override ContentType="application/vnd.openxmlformats-officedocument.theme+xml" PartName="/ppt/theme/theme4.xml"/>
  <Override ContentType="application/vnd.openxmlformats-officedocument.presentationml.slideLayout+xml" PartName="/ppt/slideLayouts/slideLayout94.xml"/>
  <Override ContentType="application/vnd.openxmlformats-officedocument.theme+xml" PartName="/ppt/theme/theme5.xml"/>
  <Override ContentType="application/vnd.openxmlformats-officedocument.presentationml.slideLayout+xml" PartName="/ppt/slideLayouts/slideLayout95.xml"/>
  <Override ContentType="application/vnd.openxmlformats-officedocument.theme+xml" PartName="/ppt/theme/theme6.xml"/>
  <Override ContentType="application/vnd.openxmlformats-officedocument.presentationml.slideLayout+xml" PartName="/ppt/slideLayouts/slideLayout96.xml"/>
  <Override ContentType="application/vnd.openxmlformats-officedocument.theme+xml" PartName="/ppt/theme/theme7.xml"/>
  <Override ContentType="application/vnd.openxmlformats-officedocument.presentationml.slideLayout+xml" PartName="/ppt/slideLayouts/slideLayout97.xml"/>
  <Override ContentType="application/vnd.openxmlformats-officedocument.theme+xml" PartName="/ppt/theme/theme8.xml"/>
  <Override ContentType="application/vnd.openxmlformats-officedocument.theme+xml" PartName="/ppt/theme/theme9.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 id="2147483775" r:id="rId4"/>
    <p:sldMasterId id="2147483778" r:id="rId5"/>
    <p:sldMasterId id="2147483780" r:id="rId6"/>
    <p:sldMasterId id="2147483782" r:id="rId7"/>
    <p:sldMasterId id="2147483784" r:id="rId8"/>
  </p:sldMasterIdLst>
  <p:notesMasterIdLst>
    <p:notesMasterId r:id="rId47"/>
  </p:notesMasterIdLst>
  <p:sldIdLst>
    <p:sldId id="387" r:id="rId9"/>
    <p:sldId id="386" r:id="rId10"/>
    <p:sldId id="276" r:id="rId11"/>
    <p:sldId id="263" r:id="rId12"/>
    <p:sldId id="260" r:id="rId13"/>
    <p:sldId id="272" r:id="rId14"/>
    <p:sldId id="261" r:id="rId15"/>
    <p:sldId id="358" r:id="rId16"/>
    <p:sldId id="265" r:id="rId17"/>
    <p:sldId id="262" r:id="rId18"/>
    <p:sldId id="328" r:id="rId19"/>
    <p:sldId id="357" r:id="rId20"/>
    <p:sldId id="326" r:id="rId21"/>
    <p:sldId id="361" r:id="rId22"/>
    <p:sldId id="362" r:id="rId23"/>
    <p:sldId id="363" r:id="rId24"/>
    <p:sldId id="364" r:id="rId25"/>
    <p:sldId id="365" r:id="rId26"/>
    <p:sldId id="366" r:id="rId27"/>
    <p:sldId id="267" r:id="rId28"/>
    <p:sldId id="293" r:id="rId29"/>
    <p:sldId id="367" r:id="rId30"/>
    <p:sldId id="368" r:id="rId31"/>
    <p:sldId id="369" r:id="rId32"/>
    <p:sldId id="327" r:id="rId33"/>
    <p:sldId id="370" r:id="rId34"/>
    <p:sldId id="371" r:id="rId35"/>
    <p:sldId id="372" r:id="rId36"/>
    <p:sldId id="373" r:id="rId37"/>
    <p:sldId id="271" r:id="rId38"/>
    <p:sldId id="338" r:id="rId39"/>
    <p:sldId id="275" r:id="rId40"/>
    <p:sldId id="274" r:id="rId41"/>
    <p:sldId id="374" r:id="rId42"/>
    <p:sldId id="376" r:id="rId43"/>
    <p:sldId id="323" r:id="rId44"/>
    <p:sldId id="349" r:id="rId45"/>
    <p:sldId id="350" r:id="rId46"/>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32F"/>
    <a:srgbClr val="FD497C"/>
    <a:srgbClr val="5BB8D1"/>
    <a:srgbClr val="FFA513"/>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4460" autoAdjust="0"/>
  </p:normalViewPr>
  <p:slideViewPr>
    <p:cSldViewPr snapToGrid="0">
      <p:cViewPr varScale="1">
        <p:scale>
          <a:sx n="55" d="100"/>
          <a:sy n="55" d="100"/>
        </p:scale>
        <p:origin x="686" y="43"/>
      </p:cViewPr>
      <p:guideLst>
        <p:guide orient="horz" pos="3238"/>
        <p:guide pos="5759"/>
      </p:guideLst>
    </p:cSldViewPr>
  </p:slideViewPr>
  <p:notesTextViewPr>
    <p:cViewPr>
      <p:scale>
        <a:sx n="20" d="100"/>
        <a:sy n="20" d="100"/>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2024/3/13</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 slide master</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7481ECDC-7530-4EA9-86FD-4E56342A475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63275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360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426798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89820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14</a:t>
            </a:fld>
            <a:endParaRPr kumimoji="1" lang="ja-JP" altLang="en-US"/>
          </a:p>
        </p:txBody>
      </p:sp>
    </p:spTree>
    <p:extLst>
      <p:ext uri="{BB962C8B-B14F-4D97-AF65-F5344CB8AC3E}">
        <p14:creationId xmlns:p14="http://schemas.microsoft.com/office/powerpoint/2010/main" val="1611072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a:t>
            </a:r>
            <a:r>
              <a:rPr kumimoji="1" lang="en-US" altLang="ja-JP" baseline="0" dirty="0"/>
              <a:t> Slide Master</a:t>
            </a:r>
          </a:p>
          <a:p>
            <a:r>
              <a:rPr kumimoji="1" lang="en-US" altLang="ja-JP" baseline="0" dirty="0"/>
              <a:t>Double click to edit the bar</a:t>
            </a:r>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t>31</a:t>
            </a:fld>
            <a:endParaRPr kumimoji="1" lang="ja-JP" altLang="en-US"/>
          </a:p>
        </p:txBody>
      </p:sp>
    </p:spTree>
    <p:extLst>
      <p:ext uri="{BB962C8B-B14F-4D97-AF65-F5344CB8AC3E}">
        <p14:creationId xmlns:p14="http://schemas.microsoft.com/office/powerpoint/2010/main" val="40086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35</a:t>
            </a:fld>
            <a:endParaRPr kumimoji="1" lang="ja-JP" altLang="en-US"/>
          </a:p>
        </p:txBody>
      </p:sp>
    </p:spTree>
    <p:extLst>
      <p:ext uri="{BB962C8B-B14F-4D97-AF65-F5344CB8AC3E}">
        <p14:creationId xmlns:p14="http://schemas.microsoft.com/office/powerpoint/2010/main" val="235609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arget="../media/image18.jpeg" Type="http://schemas.openxmlformats.org/officeDocument/2006/relationships/image"/><Relationship Id="rId2" Target="../media/image17.png" Type="http://schemas.openxmlformats.org/officeDocument/2006/relationships/image"/><Relationship Id="rId1" Target="../slideMasters/slideMaster7.xml" Type="http://schemas.openxmlformats.org/officeDocument/2006/relationships/slideMaster"/></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0023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a:ln>
                <a:noFill/>
              </a:ln>
              <a:solidFill>
                <a:srgbClr val="595959"/>
              </a:solidFill>
              <a:effectLst/>
              <a:uLnTx/>
              <a:uFillTx/>
              <a:latin typeface="Roboto Light"/>
              <a:cs typeface="+mn-cs"/>
            </a:endParaRPr>
          </a:p>
        </p:txBody>
      </p:sp>
    </p:spTree>
    <p:extLst>
      <p:ext uri="{BB962C8B-B14F-4D97-AF65-F5344CB8AC3E}">
        <p14:creationId xmlns:p14="http://schemas.microsoft.com/office/powerpoint/2010/main" val="2271070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3676815"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a:ln>
                <a:noFill/>
              </a:ln>
              <a:solidFill>
                <a:srgbClr val="FFFFFF"/>
              </a:solidFill>
              <a:effectLst/>
              <a:uLnTx/>
              <a:uFillTx/>
              <a:latin typeface="Roboto Light"/>
              <a:cs typeface="+mn-cs"/>
            </a:endParaRPr>
          </a:p>
        </p:txBody>
      </p:sp>
      <p:sp>
        <p:nvSpPr>
          <p:cNvPr id="3" name="フッター プレースホルダー 2"/>
          <p:cNvSpPr>
            <a:spLocks noGrp="1"/>
          </p:cNvSpPr>
          <p:nvPr>
            <p:ph type="ftr" sz="quarter" idx="10"/>
          </p:nvPr>
        </p:nvSpPr>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srgbClr val="FFFFFF">
                    <a:lumMod val="50000"/>
                    <a:alpha val="70000"/>
                  </a:srgbClr>
                </a:solidFill>
                <a:effectLst/>
                <a:uLnTx/>
                <a:uFillTx/>
                <a:latin typeface="Roboto Light"/>
                <a:cs typeface="+mn-cs"/>
              </a:rPr>
              <a:t>The Power of PowerPoint | thepopp.com</a:t>
            </a:r>
            <a:endParaRPr kumimoji="0" lang="en-US" sz="2100" b="0" i="0" u="none" strike="noStrike" kern="1200" cap="none" spc="0" normalizeH="0" baseline="0" noProof="0" dirty="0">
              <a:ln>
                <a:noFill/>
              </a:ln>
              <a:solidFill>
                <a:srgbClr val="FFFFFF">
                  <a:lumMod val="50000"/>
                  <a:alpha val="70000"/>
                </a:srgbClr>
              </a:solidFill>
              <a:effectLst/>
              <a:uLnTx/>
              <a:uFillTx/>
              <a:latin typeface="Roboto Light"/>
              <a:cs typeface="+mn-cs"/>
            </a:endParaRPr>
          </a:p>
        </p:txBody>
      </p:sp>
      <p:sp>
        <p:nvSpPr>
          <p:cNvPr id="4" name="スライド番号プレースホルダー 3"/>
          <p:cNvSpPr>
            <a:spLocks noGrp="1"/>
          </p:cNvSpPr>
          <p:nvPr>
            <p:ph type="sldNum" sz="quarter" idx="1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fld id="{387164BF-D67A-46C0-81D2-5BAF67C00C80}" type="slidenum">
              <a:rPr kumimoji="0" lang="en-US" sz="3200" b="0" i="0" u="none" strike="noStrike" kern="1200" cap="none" spc="0" normalizeH="0" baseline="0" noProof="0" smtClean="0">
                <a:ln>
                  <a:noFill/>
                </a:ln>
                <a:solidFill>
                  <a:srgbClr val="D8D8D8">
                    <a:lumMod val="75000"/>
                  </a:srgbClr>
                </a:solidFill>
                <a:effectLst/>
                <a:uLnTx/>
                <a:uFillTx/>
                <a:latin typeface="Roboto Condensed Light"/>
                <a:cs typeface="+mn-cs"/>
              </a:rPr>
              <a:pPr marL="0" marR="0" lvl="0" indent="0" algn="l" defTabSz="1632753"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D8D8D8">
                  <a:lumMod val="75000"/>
                </a:srgbClr>
              </a:solidFill>
              <a:effectLst/>
              <a:uLnTx/>
              <a:uFillTx/>
              <a:latin typeface="Roboto Condensed Light"/>
              <a:cs typeface="+mn-cs"/>
            </a:endParaRPr>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595959"/>
              </a:solidFill>
              <a:effectLst/>
              <a:uLnTx/>
              <a:uFillTx/>
              <a:latin typeface="Roboto Condensed Light"/>
              <a:cs typeface="+mn-cs"/>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1543100"/>
            <a:ext cx="10351150" cy="1169564"/>
          </a:xfrm>
          <a:prstGeom prst="rect">
            <a:avLst/>
          </a:prstGeom>
        </p:spPr>
        <p:txBody>
          <a:bodyPr anchor="b"/>
          <a:lstStyle>
            <a:lvl1pPr algn="l">
              <a:defRPr sz="5400" spc="1500" baseline="0"/>
            </a:lvl1pPr>
          </a:lstStyle>
          <a:p>
            <a:r>
              <a:rPr lang="en-US" altLang="ja-JP" dirty="0"/>
              <a:t>NAME HERE</a:t>
            </a:r>
            <a:endParaRPr kumimoji="1" lang="ja-JP" altLang="en-US" dirty="0"/>
          </a:p>
        </p:txBody>
      </p:sp>
      <p:sp>
        <p:nvSpPr>
          <p:cNvPr id="2" name="ホームベース 1"/>
          <p:cNvSpPr/>
          <p:nvPr userDrawn="1"/>
        </p:nvSpPr>
        <p:spPr>
          <a:xfrm>
            <a:off x="7133339" y="308933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a:ln>
                <a:noFill/>
              </a:ln>
              <a:solidFill>
                <a:srgbClr val="FFFFFF"/>
              </a:solidFill>
              <a:effectLst/>
              <a:uLnTx/>
              <a:uFillTx/>
              <a:latin typeface="Roboto Light"/>
              <a:cs typeface="+mn-cs"/>
            </a:endParaRPr>
          </a:p>
        </p:txBody>
      </p:sp>
      <p:sp>
        <p:nvSpPr>
          <p:cNvPr id="9" name="テキスト プレースホルダー 11"/>
          <p:cNvSpPr>
            <a:spLocks noGrp="1"/>
          </p:cNvSpPr>
          <p:nvPr>
            <p:ph type="body" sz="quarter" idx="15" hasCustomPrompt="1"/>
          </p:nvPr>
        </p:nvSpPr>
        <p:spPr>
          <a:xfrm>
            <a:off x="7613036" y="347268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7613036" y="289325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endParaRPr lang="en-US" dirty="0"/>
          </a:p>
        </p:txBody>
      </p:sp>
      <p:sp>
        <p:nvSpPr>
          <p:cNvPr id="11" name="ホームベース 10"/>
          <p:cNvSpPr/>
          <p:nvPr userDrawn="1"/>
        </p:nvSpPr>
        <p:spPr>
          <a:xfrm>
            <a:off x="7133339" y="479952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a:ln>
                <a:noFill/>
              </a:ln>
              <a:solidFill>
                <a:srgbClr val="FFFFFF"/>
              </a:solidFill>
              <a:effectLst/>
              <a:uLnTx/>
              <a:uFillTx/>
              <a:latin typeface="Roboto Light"/>
              <a:cs typeface="+mn-cs"/>
            </a:endParaRPr>
          </a:p>
        </p:txBody>
      </p:sp>
      <p:sp>
        <p:nvSpPr>
          <p:cNvPr id="12" name="テキスト プレースホルダー 11"/>
          <p:cNvSpPr>
            <a:spLocks noGrp="1"/>
          </p:cNvSpPr>
          <p:nvPr>
            <p:ph type="body" sz="quarter" idx="17" hasCustomPrompt="1"/>
          </p:nvPr>
        </p:nvSpPr>
        <p:spPr>
          <a:xfrm>
            <a:off x="7613036" y="518287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7613036" y="460344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p>
        </p:txBody>
      </p:sp>
    </p:spTree>
    <p:extLst>
      <p:ext uri="{BB962C8B-B14F-4D97-AF65-F5344CB8AC3E}">
        <p14:creationId xmlns:p14="http://schemas.microsoft.com/office/powerpoint/2010/main" val="17400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dirty="0"/>
              <a:t>SLIDE TITLE HERE</a:t>
            </a:r>
            <a:endParaRPr lang="en-US" dirty="0"/>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leo-Light"/>
              <a:cs typeface="+mn-cs"/>
            </a:endParaRPr>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pPr marL="0" marR="0" lvl="0" indent="0" algn="l" defTabSz="16327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lumMod val="85000"/>
                  </a:prstClr>
                </a:solidFill>
                <a:effectLst/>
                <a:uLnTx/>
                <a:uFillTx/>
                <a:latin typeface="Aleo-Light"/>
                <a:cs typeface="+mn-cs"/>
              </a:rPr>
              <a:t>SLIDE </a:t>
            </a:r>
            <a:fld id="{D97FAD88-CD89-445B-80D2-D1F46C853675}" type="slidenum">
              <a:rPr kumimoji="0" lang="en-US" sz="4000" b="0" i="0" u="none" strike="noStrike" kern="1200" cap="none" spc="0" normalizeH="0" baseline="0" noProof="0" smtClean="0">
                <a:ln>
                  <a:noFill/>
                </a:ln>
                <a:solidFill>
                  <a:prstClr val="white">
                    <a:lumMod val="85000"/>
                  </a:prstClr>
                </a:solidFill>
                <a:effectLst/>
                <a:uLnTx/>
                <a:uFillTx/>
                <a:latin typeface="Aleo-Light"/>
                <a:cs typeface="+mn-cs"/>
              </a:rPr>
              <a:pPr marL="0" marR="0" lvl="0" indent="0" algn="l" defTabSz="1632753" rtl="0" eaLnBrk="1" fontAlgn="auto" latinLnBrk="0" hangingPunct="1">
                <a:lnSpc>
                  <a:spcPct val="100000"/>
                </a:lnSpc>
                <a:spcBef>
                  <a:spcPts val="0"/>
                </a:spcBef>
                <a:spcAft>
                  <a:spcPts val="0"/>
                </a:spcAft>
                <a:buClrTx/>
                <a:buSzTx/>
                <a:buFontTx/>
                <a:buNone/>
                <a:tabLst/>
                <a:defRPr/>
              </a:pPr>
              <a:t>‹#›</a:t>
            </a:fld>
            <a:endParaRPr kumimoji="0" lang="en-US" sz="4000" b="0" i="0" u="none" strike="noStrike" kern="1200" cap="none" spc="0" normalizeH="0" baseline="0" noProof="0" dirty="0">
              <a:ln>
                <a:noFill/>
              </a:ln>
              <a:solidFill>
                <a:prstClr val="white">
                  <a:lumMod val="85000"/>
                </a:prstClr>
              </a:solidFill>
              <a:effectLst/>
              <a:uLnTx/>
              <a:uFillTx/>
              <a:latin typeface="Aleo-Light"/>
              <a:cs typeface="+mn-cs"/>
            </a:endParaRPr>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leo-Light"/>
              <a:cs typeface="+mn-cs"/>
            </a:endParaRPr>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EF005A"/>
              </a:solidFill>
              <a:effectLst/>
              <a:uLnTx/>
              <a:uFillTx/>
              <a:latin typeface="Aleo-Light"/>
              <a:cs typeface="+mn-cs"/>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pPr marL="0" marR="0" lvl="0" indent="0" algn="l" defTabSz="1632753"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white">
                    <a:lumMod val="95000"/>
                  </a:prstClr>
                </a:solidFill>
                <a:effectLst/>
                <a:uLnTx/>
                <a:uFillTx/>
                <a:latin typeface="Aleo-LightItalic" pitchFamily="34" charset="0"/>
                <a:cs typeface="+mn-cs"/>
              </a:rPr>
              <a:t>The Power of PowerPoint</a:t>
            </a:r>
            <a:endParaRPr kumimoji="0" lang="en-US" sz="2100" b="0" i="0" u="none" strike="noStrike" kern="1200" cap="none" spc="0" normalizeH="0" baseline="0" noProof="0" dirty="0">
              <a:ln>
                <a:noFill/>
              </a:ln>
              <a:solidFill>
                <a:prstClr val="white">
                  <a:lumMod val="95000"/>
                </a:prstClr>
              </a:solidFill>
              <a:effectLst/>
              <a:uLnTx/>
              <a:uFillTx/>
              <a:latin typeface="Aleo-LightItalic" pitchFamily="34" charset="0"/>
              <a:cs typeface="+mn-cs"/>
            </a:endParaRP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dirty="0"/>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dirty="0"/>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dirty="0"/>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dirty="0"/>
              <a:t>Caption Here</a:t>
            </a:r>
          </a:p>
        </p:txBody>
      </p:sp>
    </p:spTree>
    <p:extLst>
      <p:ext uri="{BB962C8B-B14F-4D97-AF65-F5344CB8AC3E}">
        <p14:creationId xmlns:p14="http://schemas.microsoft.com/office/powerpoint/2010/main" val="415835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3" hasCustomPrompt="1"/>
          </p:nvPr>
        </p:nvSpPr>
        <p:spPr>
          <a:xfrm>
            <a:off x="1582366" y="1255068"/>
            <a:ext cx="13321480" cy="647650"/>
          </a:xfrm>
        </p:spPr>
        <p:txBody>
          <a:bodyPr/>
          <a:lstStyle>
            <a:lvl1pPr>
              <a:defRPr baseline="0">
                <a:solidFill>
                  <a:schemeClr val="tx2"/>
                </a:solidFill>
                <a:effectLst>
                  <a:outerShdw blurRad="25400" dist="25400" dir="2700000" algn="tl" rotWithShape="0">
                    <a:prstClr val="black">
                      <a:alpha val="40000"/>
                    </a:prstClr>
                  </a:outerShdw>
                </a:effectLst>
              </a:defRPr>
            </a:lvl1pPr>
          </a:lstStyle>
          <a:p>
            <a:pPr lvl="0"/>
            <a:r>
              <a:rPr lang="en-US" dirty="0"/>
              <a:t>Text Here</a:t>
            </a:r>
          </a:p>
        </p:txBody>
      </p:sp>
      <p:sp>
        <p:nvSpPr>
          <p:cNvPr id="2" name="タイトル 1"/>
          <p:cNvSpPr>
            <a:spLocks noGrp="1"/>
          </p:cNvSpPr>
          <p:nvPr>
            <p:ph type="title" hasCustomPrompt="1"/>
          </p:nvPr>
        </p:nvSpPr>
        <p:spPr>
          <a:xfrm>
            <a:off x="1542418" y="318964"/>
            <a:ext cx="16457772" cy="1059135"/>
          </a:xfrm>
        </p:spPr>
        <p:txBody>
          <a:bodyPr/>
          <a:lstStyle>
            <a:lvl1pPr algn="l">
              <a:defRPr baseline="0">
                <a:effectLst>
                  <a:outerShdw blurRad="12700" dist="25400" dir="2700000" algn="tl" rotWithShape="0">
                    <a:prstClr val="black">
                      <a:alpha val="40000"/>
                    </a:prstClr>
                  </a:outerShdw>
                </a:effectLst>
                <a:latin typeface="+mj-lt"/>
                <a:ea typeface="+mj-ea"/>
              </a:defRPr>
            </a:lvl1pPr>
          </a:lstStyle>
          <a:p>
            <a:r>
              <a:rPr lang="en-US" altLang="ja-JP" dirty="0"/>
              <a:t>Master Title</a:t>
            </a:r>
            <a:endParaRPr lang="en-US" dirty="0"/>
          </a:p>
        </p:txBody>
      </p:sp>
      <p:sp>
        <p:nvSpPr>
          <p:cNvPr id="10" name="正方形/長方形 9"/>
          <p:cNvSpPr/>
          <p:nvPr userDrawn="1"/>
        </p:nvSpPr>
        <p:spPr>
          <a:xfrm>
            <a:off x="-9433" y="9752011"/>
            <a:ext cx="18295845" cy="534989"/>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2F2F2">
                  <a:lumMod val="90000"/>
                </a:srgbClr>
              </a:solidFill>
              <a:effectLst/>
              <a:uLnTx/>
              <a:uFillTx/>
              <a:latin typeface="Clear Sans Thin"/>
              <a:cs typeface="+mn-cs"/>
            </a:endParaRPr>
          </a:p>
        </p:txBody>
      </p:sp>
      <p:sp>
        <p:nvSpPr>
          <p:cNvPr id="4" name="フッター プレースホルダー 3"/>
          <p:cNvSpPr>
            <a:spLocks noGrp="1"/>
          </p:cNvSpPr>
          <p:nvPr>
            <p:ph type="ftr" sz="quarter" idx="11"/>
          </p:nvPr>
        </p:nvSpPr>
        <p:spPr>
          <a:xfrm>
            <a:off x="502246" y="9708380"/>
            <a:ext cx="17281920" cy="547688"/>
          </a:xfrm>
        </p:spPr>
        <p:txBody>
          <a:bodyPr/>
          <a:lstStyle>
            <a:lvl1pPr>
              <a:defRPr>
                <a:solidFill>
                  <a:schemeClr val="bg1">
                    <a:lumMod val="90000"/>
                  </a:schemeClr>
                </a:solidFill>
              </a:defRPr>
            </a:lvl1pPr>
          </a:lstStyle>
          <a:p>
            <a:pPr marL="0" marR="0" lvl="0" indent="0" algn="ctr" defTabSz="1632753"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F2F2F2">
                    <a:lumMod val="90000"/>
                  </a:srgbClr>
                </a:solidFill>
                <a:effectLst/>
                <a:uLnTx/>
                <a:uFillTx/>
                <a:latin typeface="Clear Sans Thin"/>
                <a:cs typeface="+mn-cs"/>
              </a:rPr>
              <a:t>The Power of PowerPoint – http://thepopp.com</a:t>
            </a:r>
          </a:p>
        </p:txBody>
      </p:sp>
      <p:sp>
        <p:nvSpPr>
          <p:cNvPr id="7" name="正方形/長方形 6"/>
          <p:cNvSpPr/>
          <p:nvPr userDrawn="1"/>
        </p:nvSpPr>
        <p:spPr>
          <a:xfrm rot="363050">
            <a:off x="-68529" y="336628"/>
            <a:ext cx="1512168" cy="1512168"/>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2F2F2"/>
              </a:solidFill>
              <a:effectLst/>
              <a:uLnTx/>
              <a:uFillTx/>
              <a:latin typeface="Clear Sans Thin"/>
              <a:cs typeface="+mn-cs"/>
            </a:endParaRPr>
          </a:p>
        </p:txBody>
      </p:sp>
      <p:sp>
        <p:nvSpPr>
          <p:cNvPr id="6" name="正方形/長方形 5"/>
          <p:cNvSpPr/>
          <p:nvPr userDrawn="1"/>
        </p:nvSpPr>
        <p:spPr>
          <a:xfrm>
            <a:off x="-217834" y="202432"/>
            <a:ext cx="1512168" cy="1512168"/>
          </a:xfrm>
          <a:prstGeom prst="rect">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2F2F2"/>
              </a:solidFill>
              <a:effectLst/>
              <a:uLnTx/>
              <a:uFillTx/>
              <a:latin typeface="Clear Sans Thin"/>
              <a:cs typeface="+mn-cs"/>
            </a:endParaRPr>
          </a:p>
        </p:txBody>
      </p:sp>
      <p:sp>
        <p:nvSpPr>
          <p:cNvPr id="5" name="スライド番号プレースホルダー 4"/>
          <p:cNvSpPr>
            <a:spLocks noGrp="1"/>
          </p:cNvSpPr>
          <p:nvPr>
            <p:ph type="sldNum" sz="quarter" idx="12"/>
          </p:nvPr>
        </p:nvSpPr>
        <p:spPr>
          <a:xfrm>
            <a:off x="483888" y="1166912"/>
            <a:ext cx="810446" cy="547688"/>
          </a:xfrm>
        </p:spPr>
        <p:txBody>
          <a:bodyPr/>
          <a:lstStyle/>
          <a:p>
            <a:pPr marL="0" marR="0" lvl="0" indent="0" algn="r" defTabSz="1632753" rtl="0" eaLnBrk="1" fontAlgn="auto" latinLnBrk="0" hangingPunct="1">
              <a:lnSpc>
                <a:spcPct val="100000"/>
              </a:lnSpc>
              <a:spcBef>
                <a:spcPts val="0"/>
              </a:spcBef>
              <a:spcAft>
                <a:spcPts val="0"/>
              </a:spcAft>
              <a:buClrTx/>
              <a:buSzTx/>
              <a:buFontTx/>
              <a:buNone/>
              <a:tabLst/>
              <a:defRPr/>
            </a:pPr>
            <a:fld id="{4DD2DA67-16D1-416E-90B8-EEE34644D6D9}" type="slidenum">
              <a:rPr kumimoji="0" lang="en-US" sz="2100" b="0" i="0" u="none" strike="noStrike" kern="1200" cap="none" spc="0" normalizeH="0" baseline="0" noProof="0" smtClean="0">
                <a:ln>
                  <a:noFill/>
                </a:ln>
                <a:solidFill>
                  <a:srgbClr val="F2F2F2">
                    <a:tint val="75000"/>
                  </a:srgbClr>
                </a:solidFill>
                <a:effectLst/>
                <a:uLnTx/>
                <a:uFillTx/>
                <a:latin typeface="Clear Sans Thin"/>
                <a:cs typeface="+mn-cs"/>
              </a:rPr>
              <a:pPr marL="0" marR="0" lvl="0" indent="0" algn="r" defTabSz="1632753" rtl="0" eaLnBrk="1" fontAlgn="auto" latinLnBrk="0" hangingPunct="1">
                <a:lnSpc>
                  <a:spcPct val="100000"/>
                </a:lnSpc>
                <a:spcBef>
                  <a:spcPts val="0"/>
                </a:spcBef>
                <a:spcAft>
                  <a:spcPts val="0"/>
                </a:spcAft>
                <a:buClrTx/>
                <a:buSzTx/>
                <a:buFontTx/>
                <a:buNone/>
                <a:tabLst/>
                <a:defRPr/>
              </a:pPr>
              <a:t>‹#›</a:t>
            </a:fld>
            <a:endParaRPr kumimoji="0" lang="en-US" sz="2100" b="0" i="0" u="none" strike="noStrike" kern="1200" cap="none" spc="0" normalizeH="0" baseline="0" noProof="0" dirty="0">
              <a:ln>
                <a:noFill/>
              </a:ln>
              <a:solidFill>
                <a:srgbClr val="F2F2F2">
                  <a:tint val="75000"/>
                </a:srgbClr>
              </a:solidFill>
              <a:effectLst/>
              <a:uLnTx/>
              <a:uFillTx/>
              <a:latin typeface="Clear Sans Thin"/>
              <a:cs typeface="+mn-cs"/>
            </a:endParaRPr>
          </a:p>
        </p:txBody>
      </p:sp>
      <p:sp>
        <p:nvSpPr>
          <p:cNvPr id="11" name="テキスト プレースホルダー 8"/>
          <p:cNvSpPr>
            <a:spLocks noGrp="1"/>
          </p:cNvSpPr>
          <p:nvPr>
            <p:ph type="body" sz="quarter" idx="14" hasCustomPrompt="1"/>
          </p:nvPr>
        </p:nvSpPr>
        <p:spPr>
          <a:xfrm>
            <a:off x="9287222" y="3186347"/>
            <a:ext cx="8208912" cy="647650"/>
          </a:xfrm>
        </p:spPr>
        <p:txBody>
          <a:bodyPr>
            <a:noAutofit/>
          </a:bodyPr>
          <a:lstStyle>
            <a:lvl1pPr>
              <a:defRPr sz="4000" baseline="0">
                <a:solidFill>
                  <a:schemeClr val="bg2"/>
                </a:solidFill>
                <a:effectLst>
                  <a:outerShdw blurRad="25400" dist="25400" dir="2700000" algn="tl" rotWithShape="0">
                    <a:prstClr val="black">
                      <a:alpha val="40000"/>
                    </a:prstClr>
                  </a:outerShdw>
                </a:effectLst>
                <a:latin typeface="Clear Sans Light" panose="020B0303030202020304" pitchFamily="34" charset="0"/>
                <a:cs typeface="Clear Sans Light" panose="020B0303030202020304" pitchFamily="34" charset="0"/>
              </a:defRPr>
            </a:lvl1pPr>
          </a:lstStyle>
          <a:p>
            <a:pPr lvl="0"/>
            <a:r>
              <a:rPr lang="en-US" dirty="0"/>
              <a:t>Text Here</a:t>
            </a:r>
          </a:p>
        </p:txBody>
      </p:sp>
      <p:sp>
        <p:nvSpPr>
          <p:cNvPr id="12" name="テキスト プレースホルダー 8"/>
          <p:cNvSpPr>
            <a:spLocks noGrp="1"/>
          </p:cNvSpPr>
          <p:nvPr>
            <p:ph type="body" sz="quarter" idx="15" hasCustomPrompt="1"/>
          </p:nvPr>
        </p:nvSpPr>
        <p:spPr>
          <a:xfrm>
            <a:off x="9287222" y="3919364"/>
            <a:ext cx="8208912" cy="4422360"/>
          </a:xfrm>
        </p:spPr>
        <p:txBody>
          <a:bodyPr>
            <a:normAutofit/>
          </a:bodyPr>
          <a:lstStyle>
            <a:lvl1pPr>
              <a:defRPr sz="2400" baseline="0">
                <a:solidFill>
                  <a:schemeClr val="bg1"/>
                </a:solidFill>
                <a:effectLst>
                  <a:outerShdw blurRad="25400" dist="25400" dir="2700000" algn="tl" rotWithShape="0">
                    <a:prstClr val="black">
                      <a:alpha val="40000"/>
                    </a:prstClr>
                  </a:outerShdw>
                </a:effectLst>
              </a:defRPr>
            </a:lvl1pPr>
          </a:lstStyle>
          <a:p>
            <a:pPr lvl="0"/>
            <a:r>
              <a:rPr lang="en-US" dirty="0"/>
              <a:t>Text Here</a:t>
            </a:r>
          </a:p>
        </p:txBody>
      </p:sp>
      <p:sp>
        <p:nvSpPr>
          <p:cNvPr id="13" name="正方形/長方形 12"/>
          <p:cNvSpPr/>
          <p:nvPr userDrawn="1"/>
        </p:nvSpPr>
        <p:spPr>
          <a:xfrm rot="363050">
            <a:off x="665580" y="3186345"/>
            <a:ext cx="8159707" cy="5214026"/>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2F2F2"/>
              </a:solidFill>
              <a:effectLst/>
              <a:uLnTx/>
              <a:uFillTx/>
              <a:latin typeface="Clear Sans Thin"/>
              <a:cs typeface="+mn-cs"/>
            </a:endParaRPr>
          </a:p>
        </p:txBody>
      </p:sp>
      <p:sp>
        <p:nvSpPr>
          <p:cNvPr id="14" name="正方形/長方形 13"/>
          <p:cNvSpPr/>
          <p:nvPr userDrawn="1"/>
        </p:nvSpPr>
        <p:spPr>
          <a:xfrm>
            <a:off x="665583" y="3186347"/>
            <a:ext cx="8159707" cy="5214026"/>
          </a:xfrm>
          <a:prstGeom prst="rect">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2F2F2"/>
              </a:solidFill>
              <a:effectLst/>
              <a:uLnTx/>
              <a:uFillTx/>
              <a:latin typeface="Clear Sans Thin"/>
              <a:cs typeface="+mn-cs"/>
            </a:endParaRPr>
          </a:p>
        </p:txBody>
      </p:sp>
      <p:sp>
        <p:nvSpPr>
          <p:cNvPr id="8" name="図プレースホルダー 7"/>
          <p:cNvSpPr>
            <a:spLocks noGrp="1"/>
          </p:cNvSpPr>
          <p:nvPr>
            <p:ph type="pic" sz="quarter" idx="16" hasCustomPrompt="1"/>
          </p:nvPr>
        </p:nvSpPr>
        <p:spPr>
          <a:xfrm>
            <a:off x="790279" y="3330365"/>
            <a:ext cx="7920880" cy="4968552"/>
          </a:xfrm>
          <a:effectLst>
            <a:innerShdw blurRad="114300">
              <a:prstClr val="black"/>
            </a:innerShdw>
          </a:effectLst>
        </p:spPr>
        <p:txBody>
          <a:bodyPr>
            <a:normAutofit/>
          </a:bodyPr>
          <a:lstStyle>
            <a:lvl1pPr>
              <a:defRPr sz="2000" baseline="0"/>
            </a:lvl1pPr>
          </a:lstStyle>
          <a:p>
            <a:r>
              <a:rPr lang="en-US" dirty="0"/>
              <a:t>Add Image</a:t>
            </a:r>
          </a:p>
        </p:txBody>
      </p:sp>
    </p:spTree>
    <p:extLst>
      <p:ext uri="{BB962C8B-B14F-4D97-AF65-F5344CB8AC3E}">
        <p14:creationId xmlns:p14="http://schemas.microsoft.com/office/powerpoint/2010/main" val="115804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0-#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50" fill="hold"/>
                                        <p:tgtEl>
                                          <p:spTgt spid="7"/>
                                        </p:tgtEl>
                                        <p:attrNameLst>
                                          <p:attrName>ppt_x</p:attrName>
                                        </p:attrNameLst>
                                      </p:cBhvr>
                                      <p:tavLst>
                                        <p:tav tm="0">
                                          <p:val>
                                            <p:strVal val="#ppt_x"/>
                                          </p:val>
                                        </p:tav>
                                        <p:tav tm="100000">
                                          <p:val>
                                            <p:strVal val="#ppt_x"/>
                                          </p:val>
                                        </p:tav>
                                      </p:tavLst>
                                    </p:anim>
                                    <p:anim calcmode="lin" valueType="num">
                                      <p:cBhvr additive="base">
                                        <p:cTn id="16" dur="2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3"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1+#ppt_w/2"/>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0-#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wipe(left)">
                                      <p:cBhvr>
                                        <p:cTn id="41" dur="500"/>
                                        <p:tgtEl>
                                          <p:spTgt spid="11">
                                            <p:txEl>
                                              <p:pRg st="0" end="0"/>
                                            </p:txEl>
                                          </p:spTgt>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Effect transition="in" filter="wipe(left)">
                                      <p:cBhvr>
                                        <p:cTn id="4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2" grpId="0"/>
      <p:bldP spid="7" grpId="0" animBg="1"/>
      <p:bldP spid="6" grpId="0" animBg="1"/>
      <p:bldP spid="5" grpId="0"/>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animBg="1"/>
      <p:bldP spid="14" grpId="0" animBg="1"/>
      <p:bldP spid="8"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ig Image - Big Text">
    <p:spTree>
      <p:nvGrpSpPr>
        <p:cNvPr id="1" name=""/>
        <p:cNvGrpSpPr/>
        <p:nvPr/>
      </p:nvGrpSpPr>
      <p:grpSpPr>
        <a:xfrm>
          <a:off x="0" y="0"/>
          <a:ext cx="0" cy="0"/>
          <a:chOff x="0" y="0"/>
          <a:chExt cx="0" cy="0"/>
        </a:xfrm>
      </p:grpSpPr>
      <p:sp>
        <p:nvSpPr>
          <p:cNvPr id="9" name="対角する 2 つの角を切り取った四角形 8"/>
          <p:cNvSpPr/>
          <p:nvPr userDrawn="1"/>
        </p:nvSpPr>
        <p:spPr>
          <a:xfrm rot="120000">
            <a:off x="1731029" y="779087"/>
            <a:ext cx="7096318" cy="8643361"/>
          </a:xfrm>
          <a:prstGeom prst="snip2Diag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Encode Sans Narrow Light"/>
              <a:cs typeface="+mn-cs"/>
            </a:endParaRPr>
          </a:p>
        </p:txBody>
      </p:sp>
      <p:sp>
        <p:nvSpPr>
          <p:cNvPr id="10" name="対角する 2 つの角を切り取った四角形 9"/>
          <p:cNvSpPr/>
          <p:nvPr userDrawn="1"/>
        </p:nvSpPr>
        <p:spPr>
          <a:xfrm rot="21233286">
            <a:off x="798193" y="1050071"/>
            <a:ext cx="7096318" cy="8643361"/>
          </a:xfrm>
          <a:prstGeom prst="snip2DiagRect">
            <a:avLst/>
          </a:prstGeom>
          <a:solidFill>
            <a:srgbClr val="02B8A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632753"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Encode Sans Narrow Light"/>
              <a:cs typeface="+mn-cs"/>
            </a:endParaRPr>
          </a:p>
        </p:txBody>
      </p:sp>
      <p:sp>
        <p:nvSpPr>
          <p:cNvPr id="11" name="図プレースホルダー 6"/>
          <p:cNvSpPr>
            <a:spLocks noGrp="1"/>
          </p:cNvSpPr>
          <p:nvPr>
            <p:ph type="pic" sz="quarter" idx="15" hasCustomPrompt="1"/>
          </p:nvPr>
        </p:nvSpPr>
        <p:spPr>
          <a:xfrm rot="21423148">
            <a:off x="1245653" y="824274"/>
            <a:ext cx="7096115" cy="8498662"/>
          </a:xfrm>
          <a:prstGeom prst="snip2DiagRect">
            <a:avLst/>
          </a:prstGeom>
          <a:solidFill>
            <a:schemeClr val="bg1"/>
          </a:solidFill>
          <a:effectLst/>
        </p:spPr>
        <p:txBody>
          <a:bodyPr>
            <a:normAutofit/>
          </a:bodyPr>
          <a:lstStyle>
            <a:lvl1pPr>
              <a:defRPr sz="2000" baseline="0"/>
            </a:lvl1pPr>
          </a:lstStyle>
          <a:p>
            <a:r>
              <a:rPr lang="en-US" dirty="0"/>
              <a:t>Add Image</a:t>
            </a:r>
          </a:p>
        </p:txBody>
      </p:sp>
      <p:sp>
        <p:nvSpPr>
          <p:cNvPr id="12" name="タイトル 1"/>
          <p:cNvSpPr>
            <a:spLocks noGrp="1"/>
          </p:cNvSpPr>
          <p:nvPr>
            <p:ph type="ctrTitle" hasCustomPrompt="1"/>
          </p:nvPr>
        </p:nvSpPr>
        <p:spPr>
          <a:xfrm>
            <a:off x="9144000" y="1615108"/>
            <a:ext cx="8136110" cy="7488832"/>
          </a:xfrm>
        </p:spPr>
        <p:txBody>
          <a:bodyPr anchor="ctr">
            <a:noAutofit/>
          </a:bodyPr>
          <a:lstStyle>
            <a:lvl1pPr algn="l">
              <a:lnSpc>
                <a:spcPts val="12000"/>
              </a:lnSpc>
              <a:defRPr sz="15000" baseline="0"/>
            </a:lvl1pPr>
          </a:lstStyle>
          <a:p>
            <a:r>
              <a:rPr lang="en-US" altLang="ja-JP" dirty="0"/>
              <a:t>TEXT</a:t>
            </a:r>
            <a:br>
              <a:rPr lang="en-US" altLang="ja-JP" dirty="0"/>
            </a:br>
            <a:r>
              <a:rPr lang="en-US" altLang="ja-JP" dirty="0"/>
              <a:t>HERE</a:t>
            </a:r>
            <a:endParaRPr lang="en-US" dirty="0"/>
          </a:p>
        </p:txBody>
      </p:sp>
    </p:spTree>
    <p:extLst>
      <p:ext uri="{BB962C8B-B14F-4D97-AF65-F5344CB8AC3E}">
        <p14:creationId xmlns:p14="http://schemas.microsoft.com/office/powerpoint/2010/main" val="23753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3" decel="78000" fill="hold" grpId="0" nodeType="afterEffect">
                                  <p:stCondLst>
                                    <p:cond delay="0"/>
                                  </p:stCondLst>
                                  <p:iterate type="wd">
                                    <p:tmPct val="10000"/>
                                  </p:iterate>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6.xml"/><Relationship Id="rId1"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3" Target="../media/image16.jpeg" Type="http://schemas.openxmlformats.org/officeDocument/2006/relationships/image"/><Relationship Id="rId2" Target="../theme/theme7.xml" Type="http://schemas.openxmlformats.org/officeDocument/2006/relationships/theme"/><Relationship Id="rId1" Target="../slideLayouts/slideLayout96.xml" Type="http://schemas.openxmlformats.org/officeDocument/2006/relationships/slideLayout"/></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33730389"/>
      </p:ext>
    </p:extLst>
  </p:cSld>
  <p:clrMap bg1="lt1" tx1="dk1" bg2="lt2" tx2="dk2" accent1="accent1" accent2="accent2" accent3="accent3" accent4="accent4" accent5="accent5" accent6="accent6" hlink="hlink" folHlink="folHlink"/>
  <p:sldLayoutIdLst>
    <p:sldLayoutId id="2147483776" r:id="rId1"/>
    <p:sldLayoutId id="2147483777" r:id="rId2"/>
  </p:sldLayoutIdLst>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402179195"/>
      </p:ext>
    </p:extLst>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632753" rtl="0" eaLnBrk="1" latinLnBrk="0" hangingPunct="1">
        <a:spcBef>
          <a:spcPct val="0"/>
        </a:spcBef>
        <a:buNone/>
        <a:defRPr sz="6000" kern="1200" spc="3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dirty="0"/>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a:t>
            </a:fld>
            <a:endParaRPr lang="en-US"/>
          </a:p>
        </p:txBody>
      </p:sp>
    </p:spTree>
    <p:extLst>
      <p:ext uri="{BB962C8B-B14F-4D97-AF65-F5344CB8AC3E}">
        <p14:creationId xmlns:p14="http://schemas.microsoft.com/office/powerpoint/2010/main" val="1833569730"/>
      </p:ext>
    </p:extLst>
  </p:cSld>
  <p:clrMap bg1="lt1" tx1="dk1" bg2="lt2" tx2="dk2" accent1="accent1" accent2="accent2" accent3="accent3" accent4="accent4" accent5="accent5" accent6="accent6" hlink="hlink" folHlink="folHlink"/>
  <p:sldLayoutIdLst>
    <p:sldLayoutId id="2147483781" r:id="rId1"/>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46"/>
            <a:ext cx="18287206" cy="10286554"/>
          </a:xfrm>
          <a:prstGeom prst="rect">
            <a:avLst/>
          </a:prstGeom>
        </p:spPr>
      </p:pic>
      <p:sp>
        <p:nvSpPr>
          <p:cNvPr id="2" name="タイトル プレースホルダー 1"/>
          <p:cNvSpPr>
            <a:spLocks noGrp="1"/>
          </p:cNvSpPr>
          <p:nvPr>
            <p:ph type="title"/>
          </p:nvPr>
        </p:nvSpPr>
        <p:spPr>
          <a:xfrm>
            <a:off x="914321" y="411957"/>
            <a:ext cx="16457772" cy="1059135"/>
          </a:xfrm>
          <a:prstGeom prst="rect">
            <a:avLst/>
          </a:prstGeom>
        </p:spPr>
        <p:txBody>
          <a:bodyPr vert="horz" lIns="163275" tIns="81638" rIns="163275" bIns="81638" rtlCol="0" anchor="ctr">
            <a:noAutofit/>
          </a:bodyPr>
          <a:lstStyle/>
          <a:p>
            <a:r>
              <a:rPr lang="en-US" altLang="ja-JP" dirty="0"/>
              <a:t>Master Title</a:t>
            </a:r>
            <a:endParaRPr lang="en-US" dirty="0"/>
          </a:p>
        </p:txBody>
      </p:sp>
      <p:sp>
        <p:nvSpPr>
          <p:cNvPr id="3" name="テキスト プレースホルダー 2"/>
          <p:cNvSpPr>
            <a:spLocks noGrp="1"/>
          </p:cNvSpPr>
          <p:nvPr>
            <p:ph type="body" idx="1"/>
          </p:nvPr>
        </p:nvSpPr>
        <p:spPr>
          <a:xfrm>
            <a:off x="914321" y="1975149"/>
            <a:ext cx="16457772" cy="7214098"/>
          </a:xfrm>
          <a:prstGeom prst="rect">
            <a:avLst/>
          </a:prstGeom>
        </p:spPr>
        <p:txBody>
          <a:bodyPr vert="horz" lIns="163275" tIns="81638" rIns="163275" bIns="81638" rtlCol="0">
            <a:normAutofit/>
          </a:bodyPr>
          <a:lstStyle/>
          <a:p>
            <a:pPr lvl="0"/>
            <a:r>
              <a:rPr lang="en-US" altLang="ja-JP" dirty="0"/>
              <a:t>Master Text</a:t>
            </a:r>
            <a:endParaRPr lang="en-US" dirty="0"/>
          </a:p>
        </p:txBody>
      </p:sp>
      <p:sp>
        <p:nvSpPr>
          <p:cNvPr id="4" name="日付プレースホルダー 3"/>
          <p:cNvSpPr>
            <a:spLocks noGrp="1"/>
          </p:cNvSpPr>
          <p:nvPr>
            <p:ph type="dt" sz="half" idx="2"/>
          </p:nvPr>
        </p:nvSpPr>
        <p:spPr>
          <a:xfrm>
            <a:off x="914321" y="953452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AF1C836A-9FCA-458F-99FA-C7D60BED9CD6}" type="datetime1">
              <a:rPr lang="en-US" smtClean="0"/>
              <a:t>3/13/2024</a:t>
            </a:fld>
            <a:endParaRPr lang="en-US"/>
          </a:p>
        </p:txBody>
      </p:sp>
      <p:sp>
        <p:nvSpPr>
          <p:cNvPr id="5" name="フッター プレースホルダー 4"/>
          <p:cNvSpPr>
            <a:spLocks noGrp="1"/>
          </p:cNvSpPr>
          <p:nvPr>
            <p:ph type="ftr" sz="quarter" idx="3"/>
          </p:nvPr>
        </p:nvSpPr>
        <p:spPr>
          <a:xfrm>
            <a:off x="6247858" y="9534526"/>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r>
              <a:rPr lang="en-US"/>
              <a:t>The Power of PowerPoint – http://thepopp.com</a:t>
            </a:r>
          </a:p>
        </p:txBody>
      </p:sp>
      <p:sp>
        <p:nvSpPr>
          <p:cNvPr id="6" name="スライド番号プレースホルダー 5"/>
          <p:cNvSpPr>
            <a:spLocks noGrp="1"/>
          </p:cNvSpPr>
          <p:nvPr>
            <p:ph type="sldNum" sz="quarter" idx="4"/>
          </p:nvPr>
        </p:nvSpPr>
        <p:spPr>
          <a:xfrm>
            <a:off x="13105263" y="9534526"/>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4DD2DA67-16D1-416E-90B8-EEE34644D6D9}" type="slidenum">
              <a:rPr lang="en-US" smtClean="0"/>
              <a:t>‹#›</a:t>
            </a:fld>
            <a:endParaRPr lang="en-US"/>
          </a:p>
        </p:txBody>
      </p:sp>
    </p:spTree>
    <p:extLst>
      <p:ext uri="{BB962C8B-B14F-4D97-AF65-F5344CB8AC3E}">
        <p14:creationId xmlns:p14="http://schemas.microsoft.com/office/powerpoint/2010/main" val="4144874132"/>
      </p:ext>
    </p:extLst>
  </p:cSld>
  <p:clrMap bg1="lt1" tx1="dk1" bg2="lt2" tx2="dk2" accent1="accent1" accent2="accent2" accent3="accent3" accent4="accent4" accent5="accent5" accent6="accent6" hlink="hlink" folHlink="folHlink"/>
  <p:sldLayoutIdLst>
    <p:sldLayoutId id="2147483783" r:id="rId1"/>
  </p:sldLayoutIdLst>
  <p:hf hdr="0" dt="0"/>
  <p:txStyles>
    <p:titleStyle>
      <a:lvl1pPr algn="ctr" defTabSz="1632753" rtl="0" eaLnBrk="1" latinLnBrk="0" hangingPunct="1">
        <a:spcBef>
          <a:spcPct val="0"/>
        </a:spcBef>
        <a:buNone/>
        <a:defRPr sz="8000" kern="1200" baseline="0">
          <a:solidFill>
            <a:schemeClr val="tx1"/>
          </a:solidFill>
          <a:latin typeface="+mj-lt"/>
          <a:ea typeface="Roboto Thin" pitchFamily="2" charset="0"/>
          <a:cs typeface="Clear Sans Thin" panose="020B0203030202020304" pitchFamily="34" charset="0"/>
        </a:defRPr>
      </a:lvl1pPr>
    </p:titleStyle>
    <p:bodyStyle>
      <a:lvl1pPr marL="0" indent="0" algn="l" defTabSz="1632753"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dirty="0"/>
              <a:t>Master Title</a:t>
            </a:r>
            <a:endParaRPr lang="en-US" dirty="0"/>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dirty="0"/>
              <a:t>Master Text Here</a:t>
            </a:r>
            <a:endParaRPr lang="ja-JP" altLang="en-US" dirty="0"/>
          </a:p>
        </p:txBody>
      </p:sp>
    </p:spTree>
    <p:extLst>
      <p:ext uri="{BB962C8B-B14F-4D97-AF65-F5344CB8AC3E}">
        <p14:creationId xmlns:p14="http://schemas.microsoft.com/office/powerpoint/2010/main" val="2349604188"/>
      </p:ext>
    </p:extLst>
  </p:cSld>
  <p:clrMap bg1="lt1" tx1="dk1" bg2="lt2" tx2="dk2" accent1="accent1" accent2="accent2" accent3="accent3" accent4="accent4" accent5="accent5" accent6="accent6" hlink="hlink" folHlink="folHlink"/>
  <p:sldLayoutIdLst>
    <p:sldLayoutId id="2147483785" r:id="rId1"/>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gif"/><Relationship Id="rId2" Type="http://schemas.openxmlformats.org/officeDocument/2006/relationships/image" Target="../media/image33.png"/><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93.xml"/><Relationship Id="rId4" Type="http://schemas.openxmlformats.org/officeDocument/2006/relationships/image" Target="../media/image22.gif"/></Relationships>
</file>

<file path=ppt/slides/_rels/slide2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7.gif"/><Relationship Id="rId5" Type="http://schemas.openxmlformats.org/officeDocument/2006/relationships/image" Target="../media/image46.png"/><Relationship Id="rId4"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arget="../media/image50.jpeg" Type="http://schemas.openxmlformats.org/officeDocument/2006/relationships/image"/><Relationship Id="rId1" Target="../slideLayouts/slideLayout71.xml" Type="http://schemas.openxmlformats.org/officeDocument/2006/relationships/slideLayout"/></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ITLE">
            <a:hlinkClick r:id="" action="ppaction://media"/>
            <a:extLst>
              <a:ext uri="{FF2B5EF4-FFF2-40B4-BE49-F238E27FC236}">
                <a16:creationId xmlns:a16="http://schemas.microsoft.com/office/drawing/2014/main" id="{292735EF-6003-46E1-B760-E6AA44DC68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456" y="0"/>
            <a:ext cx="18388020" cy="10342563"/>
          </a:xfrm>
          <a:prstGeom prst="rect">
            <a:avLst/>
          </a:prstGeom>
        </p:spPr>
      </p:pic>
    </p:spTree>
    <p:extLst>
      <p:ext uri="{BB962C8B-B14F-4D97-AF65-F5344CB8AC3E}">
        <p14:creationId xmlns:p14="http://schemas.microsoft.com/office/powerpoint/2010/main" val="3649228676"/>
      </p:ext>
    </p:extLst>
  </p:cSld>
  <p:clrMapOvr>
    <a:masterClrMapping/>
  </p:clrMapOvr>
  <mc:AlternateContent xmlns:mc="http://schemas.openxmlformats.org/markup-compatibility/2006" xmlns:p14="http://schemas.microsoft.com/office/powerpoint/2010/main">
    <mc:Choice Requires="p14">
      <p:transition spd="slow" p14:dur="2000" advClick="0" advTm="7910"/>
    </mc:Choice>
    <mc:Fallback xmlns="">
      <p:transition spd="slow" advClick="0" advTm="7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Abstract</a:t>
            </a:r>
          </a:p>
        </p:txBody>
      </p:sp>
      <p:sp>
        <p:nvSpPr>
          <p:cNvPr id="7" name="テキスト プレースホルダー 6"/>
          <p:cNvSpPr>
            <a:spLocks noGrp="1"/>
          </p:cNvSpPr>
          <p:nvPr>
            <p:ph type="body" sz="quarter" idx="15"/>
          </p:nvPr>
        </p:nvSpPr>
        <p:spPr>
          <a:xfrm>
            <a:off x="7596554" y="2153492"/>
            <a:ext cx="9448800" cy="3872169"/>
          </a:xfrm>
        </p:spPr>
        <p:txBody>
          <a:bodyPr>
            <a:noAutofit/>
          </a:bodyPr>
          <a:lstStyle/>
          <a:p>
            <a:r>
              <a:rPr lang="en-US" sz="2800" u="sng" dirty="0">
                <a:latin typeface="Arial Rounded MT Bold" panose="020F0704030504030204" pitchFamily="34" charset="0"/>
              </a:rPr>
              <a:t>Urban Heat Island (UHI) Monitor</a:t>
            </a:r>
          </a:p>
          <a:p>
            <a:r>
              <a:rPr lang="en-US" sz="2800" dirty="0">
                <a:latin typeface="Arial Rounded MT Bold" panose="020F0704030504030204" pitchFamily="34" charset="0"/>
              </a:rPr>
              <a:t>A Python Application for Visualizing </a:t>
            </a:r>
            <a:r>
              <a:rPr lang="en-US" sz="2800" dirty="0">
                <a:solidFill>
                  <a:schemeClr val="accent1"/>
                </a:solidFill>
                <a:latin typeface="Arial Rounded MT Bold" panose="020F0704030504030204" pitchFamily="34" charset="0"/>
              </a:rPr>
              <a:t>Temperature Patterns</a:t>
            </a:r>
            <a:r>
              <a:rPr lang="en-US" sz="2800" dirty="0">
                <a:latin typeface="Arial Rounded MT Bold" panose="020F0704030504030204" pitchFamily="34" charset="0"/>
              </a:rPr>
              <a:t> and </a:t>
            </a:r>
            <a:r>
              <a:rPr lang="en-US" sz="2800" dirty="0">
                <a:solidFill>
                  <a:schemeClr val="accent5"/>
                </a:solidFill>
                <a:latin typeface="Arial Rounded MT Bold" panose="020F0704030504030204" pitchFamily="34" charset="0"/>
              </a:rPr>
              <a:t>Mitigation Strategies</a:t>
            </a:r>
            <a:r>
              <a:rPr lang="en-US" sz="2800" dirty="0">
                <a:latin typeface="Arial Rounded MT Bold" panose="020F0704030504030204" pitchFamily="34" charset="0"/>
              </a:rPr>
              <a:t> This Python application monitors Urban Heat Island (UHI) effects in cities. It retrieves five day </a:t>
            </a:r>
            <a:r>
              <a:rPr lang="en-US" sz="2800" dirty="0">
                <a:solidFill>
                  <a:srgbClr val="FD497C"/>
                </a:solidFill>
                <a:latin typeface="Arial Rounded MT Bold" panose="020F0704030504030204" pitchFamily="34" charset="0"/>
              </a:rPr>
              <a:t>weather forecasts</a:t>
            </a:r>
            <a:r>
              <a:rPr lang="en-US" sz="2800" dirty="0">
                <a:latin typeface="Arial Rounded MT Bold" panose="020F0704030504030204" pitchFamily="34" charset="0"/>
              </a:rPr>
              <a:t>, simulates urban and rural temperatures, and visualizes them using pie charts and </a:t>
            </a:r>
            <a:r>
              <a:rPr lang="en-US" sz="2800" dirty="0">
                <a:solidFill>
                  <a:srgbClr val="87C32F"/>
                </a:solidFill>
                <a:latin typeface="Arial Rounded MT Bold" panose="020F0704030504030204" pitchFamily="34" charset="0"/>
              </a:rPr>
              <a:t>real-time</a:t>
            </a:r>
            <a:r>
              <a:rPr lang="en-US" sz="2800" dirty="0">
                <a:latin typeface="Arial Rounded MT Bold" panose="020F0704030504030204" pitchFamily="34" charset="0"/>
              </a:rPr>
              <a:t> plots. Additionally, it displays the electromagnetic spectrum and suggests mitigation strategies based on the UHI intensity. The user-friendly interface allows entering city names and updating data. </a:t>
            </a:r>
          </a:p>
        </p:txBody>
      </p:sp>
      <p:pic>
        <p:nvPicPr>
          <p:cNvPr id="3076" name="Picture 4" descr="How UHI affects urban heat island | CITY at LUMS posted on the topic |  LinkedIn">
            <a:extLst>
              <a:ext uri="{FF2B5EF4-FFF2-40B4-BE49-F238E27FC236}">
                <a16:creationId xmlns:a16="http://schemas.microsoft.com/office/drawing/2014/main" id="{0BF6575F-18AC-6486-5D95-8002D6DCAA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52" t="46470" r="18595" b="8178"/>
          <a:stretch/>
        </p:blipFill>
        <p:spPr bwMode="auto">
          <a:xfrm>
            <a:off x="0" y="2508738"/>
            <a:ext cx="6916615" cy="447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74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40000">
        <p159:morph option="byObject"/>
      </p:transition>
    </mc:Choice>
    <mc:Fallback xmlns="">
      <p:transition spd="slow" advTm="4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Introduction</a:t>
            </a:r>
            <a:endParaRPr kumimoji="1" lang="ja-JP" altLang="en-US" dirty="0"/>
          </a:p>
        </p:txBody>
      </p:sp>
      <p:sp>
        <p:nvSpPr>
          <p:cNvPr id="11" name="テキスト プレースホルダー 10"/>
          <p:cNvSpPr>
            <a:spLocks noGrp="1"/>
          </p:cNvSpPr>
          <p:nvPr>
            <p:ph type="body" sz="quarter" idx="15"/>
          </p:nvPr>
        </p:nvSpPr>
        <p:spPr/>
        <p:txBody>
          <a:bodyPr/>
          <a:lstStyle/>
          <a:p>
            <a:r>
              <a:rPr lang="en-US" dirty="0">
                <a:latin typeface="Times New Roman" pitchFamily="18" charset="0"/>
                <a:cs typeface="Times New Roman" pitchFamily="18" charset="0"/>
              </a:rPr>
              <a:t>This Application!</a:t>
            </a:r>
            <a:endParaRPr lang="ja-JP" altLang="en-US" dirty="0"/>
          </a:p>
        </p:txBody>
      </p:sp>
      <p:sp>
        <p:nvSpPr>
          <p:cNvPr id="10" name="テキスト プレースホルダー 9"/>
          <p:cNvSpPr>
            <a:spLocks noGrp="1"/>
          </p:cNvSpPr>
          <p:nvPr>
            <p:ph type="body" sz="quarter" idx="14"/>
          </p:nvPr>
        </p:nvSpPr>
        <p:spPr/>
        <p:txBody>
          <a:bodyPr>
            <a:normAutofit/>
          </a:bodyPr>
          <a:lstStyle/>
          <a:p>
            <a:r>
              <a:rPr lang="en-US" altLang="ja-JP" sz="3200" dirty="0">
                <a:latin typeface="Arial Rounded MT Bold" panose="020F0704030504030204" pitchFamily="34" charset="0"/>
              </a:rPr>
              <a:t>Is Like A Weather Monitor For Cities, But For Heat! It Can Tell You How Hot A City Might Get By Looking At 5-day Forecasts. It Then Creates Charts To Show The Difference Between City Temperatures And Nearby Rural Areas. Based On This Difference, It Can Even Suggest Ways To Reduce The Heat In The City. Neat, Right?</a:t>
            </a:r>
            <a:endParaRPr kumimoji="1" lang="ja-JP" altLang="en-US" sz="3200" dirty="0">
              <a:latin typeface="Arial Rounded MT Bold" panose="020F0704030504030204" pitchFamily="34" charset="0"/>
            </a:endParaRPr>
          </a:p>
        </p:txBody>
      </p:sp>
      <p:pic>
        <p:nvPicPr>
          <p:cNvPr id="7170" name="Picture 2" descr="Matricom GIFs on GIPHY - Be Animated">
            <a:extLst>
              <a:ext uri="{FF2B5EF4-FFF2-40B4-BE49-F238E27FC236}">
                <a16:creationId xmlns:a16="http://schemas.microsoft.com/office/drawing/2014/main" id="{D51CC3D5-4A32-E08B-99A5-1ADE3A4F5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738" y="311954"/>
            <a:ext cx="38576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28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000">
        <p15:prstTrans prst="crush"/>
      </p:transition>
    </mc:Choice>
    <mc:Fallback xmlns="">
      <p:transition spd="slow"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7" name="テキスト プレースホルダー 16"/>
          <p:cNvSpPr>
            <a:spLocks noGrp="1"/>
          </p:cNvSpPr>
          <p:nvPr>
            <p:ph idx="11" sz="quarter" type="body"/>
          </p:nvPr>
        </p:nvSpPr>
        <p:spPr/>
        <p:txBody>
          <a:bodyPr/>
          <a:lstStyle/>
          <a:p>
            <a:endParaRPr altLang="en-US" dirty="0" kumimoji="1" lang="ja-JP"/>
          </a:p>
        </p:txBody>
      </p:sp>
      <p:sp>
        <p:nvSpPr>
          <p:cNvPr id="19" name="テキスト プレースホルダー 18"/>
          <p:cNvSpPr>
            <a:spLocks noGrp="1"/>
          </p:cNvSpPr>
          <p:nvPr>
            <p:ph idx="12" sz="quarter" type="body"/>
          </p:nvPr>
        </p:nvSpPr>
        <p:spPr/>
        <p:txBody>
          <a:bodyPr>
            <a:normAutofit/>
          </a:bodyPr>
          <a:lstStyle/>
          <a:p>
            <a:endParaRPr altLang="en-US" dirty="0" kumimoji="1" lang="ja-JP"/>
          </a:p>
        </p:txBody>
      </p:sp>
      <p:sp>
        <p:nvSpPr>
          <p:cNvPr id="5" name="テキスト プレースホルダー 4"/>
          <p:cNvSpPr>
            <a:spLocks noGrp="1"/>
          </p:cNvSpPr>
          <p:nvPr>
            <p:ph idx="13" sz="quarter" type="body"/>
          </p:nvPr>
        </p:nvSpPr>
        <p:spPr/>
        <p:txBody>
          <a:bodyPr/>
          <a:lstStyle/>
          <a:p>
            <a:endParaRPr altLang="en-US" kumimoji="1" lang="ja-JP"/>
          </a:p>
        </p:txBody>
      </p:sp>
      <p:sp>
        <p:nvSpPr>
          <p:cNvPr id="6" name="テキスト プレースホルダー 5"/>
          <p:cNvSpPr>
            <a:spLocks noGrp="1"/>
          </p:cNvSpPr>
          <p:nvPr>
            <p:ph idx="14" sz="quarter" type="body"/>
          </p:nvPr>
        </p:nvSpPr>
        <p:spPr/>
        <p:txBody>
          <a:bodyPr/>
          <a:lstStyle/>
          <a:p>
            <a:endParaRPr altLang="en-US" kumimoji="1" lang="ja-JP"/>
          </a:p>
        </p:txBody>
      </p:sp>
      <p:sp>
        <p:nvSpPr>
          <p:cNvPr id="8" name="テキスト プレースホルダー 7"/>
          <p:cNvSpPr>
            <a:spLocks noGrp="1"/>
          </p:cNvSpPr>
          <p:nvPr>
            <p:ph idx="17" sz="quarter" type="body"/>
          </p:nvPr>
        </p:nvSpPr>
        <p:spPr>
          <a:xfrm>
            <a:off x="865661" y="5575549"/>
            <a:ext cx="6336704" cy="1008112"/>
          </a:xfrm>
        </p:spPr>
        <p:txBody>
          <a:bodyPr>
            <a:noAutofit/>
          </a:bodyPr>
          <a:lstStyle/>
          <a:p>
            <a:r>
              <a:rPr altLang="ja-JP" dirty="0" lang="en-US" sz="6000">
                <a:latin charset="0" panose="02080502050505020702" pitchFamily="18" typeface="Poor Richard"/>
              </a:rPr>
              <a:t>Requirements</a:t>
            </a:r>
            <a:endParaRPr altLang="en-US" dirty="0" lang="ja-JP" sz="6000">
              <a:latin charset="0" panose="02080502050505020702" pitchFamily="18" typeface="Poor Richard"/>
            </a:endParaRPr>
          </a:p>
        </p:txBody>
      </p:sp>
      <p:sp>
        <p:nvSpPr>
          <p:cNvPr id="9" name="テキスト プレースホルダー 8"/>
          <p:cNvSpPr>
            <a:spLocks noGrp="1"/>
          </p:cNvSpPr>
          <p:nvPr>
            <p:ph idx="18" sz="quarter" type="body"/>
          </p:nvPr>
        </p:nvSpPr>
        <p:spPr/>
        <p:txBody>
          <a:bodyPr/>
          <a:lstStyle/>
          <a:p>
            <a:endParaRPr altLang="en-US" kumimoji="1" lang="ja-JP"/>
          </a:p>
        </p:txBody>
      </p:sp>
      <p:sp>
        <p:nvSpPr>
          <p:cNvPr id="10" name="テキスト プレースホルダー 9"/>
          <p:cNvSpPr>
            <a:spLocks noGrp="1"/>
          </p:cNvSpPr>
          <p:nvPr>
            <p:ph idx="19" sz="quarter" type="body"/>
          </p:nvPr>
        </p:nvSpPr>
        <p:spPr/>
        <p:txBody>
          <a:bodyPr>
            <a:normAutofit lnSpcReduction="10000"/>
          </a:bodyPr>
          <a:lstStyle/>
          <a:p>
            <a:endParaRPr altLang="en-US" kumimoji="1" lang="ja-JP"/>
          </a:p>
        </p:txBody>
      </p:sp>
      <p:pic>
        <p:nvPicPr>
          <p:cNvPr descr="Python Logo Png Image PNG Image" id="1026" name="Picture 2">
            <a:extLst>
              <a:ext uri="{FF2B5EF4-FFF2-40B4-BE49-F238E27FC236}">
                <a16:creationId xmlns:a16="http://schemas.microsoft.com/office/drawing/2014/main" id="{04B895F3-EAA8-DE0C-9C29-C297F0789D89}"/>
              </a:ext>
            </a:extLst>
          </p:cNvPr>
          <p:cNvPicPr>
            <a:picLocks noChangeArrowheads="1" noChangeAspect="1" noGrp="1"/>
          </p:cNvPicPr>
          <p:nvPr>
            <p:ph idx="10" sz="quarter" type="pic"/>
          </p:nvPr>
        </p:nvPicPr>
        <p:blipFill>
          <a:blip r:embed="rId2">
            <a:extLst>
              <a:ext uri="{28A0092B-C50C-407E-A947-70E740481C1C}">
                <a14:useLocalDpi xmlns:a14="http://schemas.microsoft.com/office/drawing/2010/main" val="0"/>
              </a:ext>
            </a:extLst>
          </a:blip>
          <a:srcRect b="654" t="654"/>
          <a:stretch>
            <a:fillRect/>
          </a:stretch>
        </p:blipFill>
        <p:spPr bwMode="auto">
          <a:xfrm>
            <a:off x="7319865" y="2093315"/>
            <a:ext cx="4172467" cy="2347217"/>
          </a:xfrm>
          <a:prstGeom prst="rect">
            <a:avLst/>
          </a:prstGeom>
          <a:noFill/>
          <a:extLst>
            <a:ext uri="{909E8E84-426E-40DD-AFC4-6F175D3DCCD1}">
              <a14:hiddenFill xmlns:a14="http://schemas.microsoft.com/office/drawing/2010/main">
                <a:solidFill>
                  <a:srgbClr val="FFFFFF"/>
                </a:solidFill>
              </a14:hiddenFill>
            </a:ext>
          </a:extLst>
        </p:spPr>
      </p:pic>
      <p:pic>
        <p:nvPicPr>
          <p:cNvPr descr="hd blue windows logo and wordmark transparent png #13523" id="1028" name="Picture 4">
            <a:extLst>
              <a:ext uri="{FF2B5EF4-FFF2-40B4-BE49-F238E27FC236}">
                <a16:creationId xmlns:a16="http://schemas.microsoft.com/office/drawing/2014/main" id="{7BF0C524-F694-B813-41E8-B278C890CB60}"/>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66522" y="851617"/>
            <a:ext cx="5501846" cy="1203529"/>
          </a:xfrm>
          <a:prstGeom prst="rect">
            <a:avLst/>
          </a:prstGeom>
          <a:noFill/>
          <a:extLst>
            <a:ext uri="{909E8E84-426E-40DD-AFC4-6F175D3DCCD1}">
              <a14:hiddenFill xmlns:a14="http://schemas.microsoft.com/office/drawing/2010/main">
                <a:solidFill>
                  <a:srgbClr val="FFFFFF"/>
                </a:solidFill>
              </a14:hiddenFill>
            </a:ext>
          </a:extLst>
        </p:spPr>
      </p:pic>
      <p:pic>
        <p:nvPicPr>
          <p:cNvPr descr="Ubuntu Logo PNG" id="1030" name="Picture 6">
            <a:extLst>
              <a:ext uri="{FF2B5EF4-FFF2-40B4-BE49-F238E27FC236}">
                <a16:creationId xmlns:a16="http://schemas.microsoft.com/office/drawing/2014/main" id="{32E96C07-60BF-9C5E-B4B2-31F7D86D53B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27015" y="3157912"/>
            <a:ext cx="2554044" cy="2554044"/>
          </a:xfrm>
          <a:prstGeom prst="rect">
            <a:avLst/>
          </a:prstGeom>
          <a:noFill/>
          <a:extLst>
            <a:ext uri="{909E8E84-426E-40DD-AFC4-6F175D3DCCD1}">
              <a14:hiddenFill xmlns:a14="http://schemas.microsoft.com/office/drawing/2010/main">
                <a:solidFill>
                  <a:srgbClr val="FFFFFF"/>
                </a:solidFill>
              </a14:hiddenFill>
            </a:ext>
          </a:extLst>
        </p:spPr>
      </p:pic>
      <p:pic>
        <p:nvPicPr>
          <p:cNvPr descr="OpenWeather Logo PNG Vector" id="1032" name="Picture 8">
            <a:extLst>
              <a:ext uri="{FF2B5EF4-FFF2-40B4-BE49-F238E27FC236}">
                <a16:creationId xmlns:a16="http://schemas.microsoft.com/office/drawing/2014/main" id="{4F3B3CE0-E902-27F6-CCC5-B4FA079C9E6C}"/>
              </a:ext>
            </a:extLst>
          </p:cNvPr>
          <p:cNvPicPr>
            <a:picLocks noChangeArrowheads="1"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04540" y="5711956"/>
            <a:ext cx="3789983" cy="1692859"/>
          </a:xfrm>
          <a:prstGeom prst="rect">
            <a:avLst/>
          </a:prstGeom>
          <a:noFill/>
          <a:extLst>
            <a:ext uri="{909E8E84-426E-40DD-AFC4-6F175D3DCCD1}">
              <a14:hiddenFill xmlns:a14="http://schemas.microsoft.com/office/drawing/2010/main">
                <a:solidFill>
                  <a:srgbClr val="FFFFFF"/>
                </a:solidFill>
              </a14:hiddenFill>
            </a:ext>
          </a:extLst>
        </p:spPr>
      </p:pic>
      <p:pic>
        <p:nvPicPr>
          <p:cNvPr descr="logo internet, index forum image #26078" id="1034" name="Picture 10">
            <a:extLst>
              <a:ext uri="{FF2B5EF4-FFF2-40B4-BE49-F238E27FC236}">
                <a16:creationId xmlns:a16="http://schemas.microsoft.com/office/drawing/2014/main" id="{1DE01376-8CAE-77D4-B7D4-0C5FBB382BFF}"/>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473910" y="639318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A7DAE3-5282-9150-EF27-5231C9D4418D}"/>
              </a:ext>
            </a:extLst>
          </p:cNvPr>
          <p:cNvSpPr txBox="1"/>
          <p:nvPr/>
        </p:nvSpPr>
        <p:spPr>
          <a:xfrm>
            <a:off x="14804479" y="2203603"/>
            <a:ext cx="1148861" cy="707886"/>
          </a:xfrm>
          <a:prstGeom prst="rect">
            <a:avLst/>
          </a:prstGeom>
          <a:noFill/>
        </p:spPr>
        <p:txBody>
          <a:bodyPr rtlCol="0" wrap="square">
            <a:spAutoFit/>
          </a:bodyPr>
          <a:lstStyle/>
          <a:p>
            <a:r>
              <a:rPr b="1" dirty="0" lang="en-IN" sz="4000"/>
              <a:t>or</a:t>
            </a:r>
          </a:p>
        </p:txBody>
      </p:sp>
      <p:pic>
        <p:nvPicPr>
          <p:cNvPr descr="Artificial Intelligence — Dignari" id="8194" name="Picture 2">
            <a:extLst>
              <a:ext uri="{FF2B5EF4-FFF2-40B4-BE49-F238E27FC236}">
                <a16:creationId xmlns:a16="http://schemas.microsoft.com/office/drawing/2014/main" id="{3E8B8DF7-6930-CAFE-AC70-EFB373A94A43}"/>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0533" y="-1036748"/>
            <a:ext cx="9178527" cy="515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advTm="15000" p14:dur="3000" spd="slow">
        <p14:doors dir="vert"/>
      </p:transition>
    </mc:Choice>
    <mc:Fallback xmlns="">
      <p:transition advTm="15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2" presetSubtype="0">
                                  <p:stCondLst>
                                    <p:cond delay="0"/>
                                  </p:stCondLst>
                                  <p:childTnLst>
                                    <p:set>
                                      <p:cBhvr>
                                        <p:cTn dur="1" fill="hold" id="6">
                                          <p:stCondLst>
                                            <p:cond delay="0"/>
                                          </p:stCondLst>
                                        </p:cTn>
                                        <p:tgtEl>
                                          <p:spTgt spid="1034"/>
                                        </p:tgtEl>
                                        <p:attrNameLst>
                                          <p:attrName>style.visibility</p:attrName>
                                        </p:attrNameLst>
                                      </p:cBhvr>
                                      <p:to>
                                        <p:strVal val="visible"/>
                                      </p:to>
                                    </p:set>
                                    <p:animEffect filter="fade" transition="in">
                                      <p:cBhvr>
                                        <p:cTn dur="1000" id="7"/>
                                        <p:tgtEl>
                                          <p:spTgt spid="1034"/>
                                        </p:tgtEl>
                                      </p:cBhvr>
                                    </p:animEffect>
                                    <p:anim calcmode="lin" valueType="num">
                                      <p:cBhvr>
                                        <p:cTn dur="1000" fill="hold" id="8"/>
                                        <p:tgtEl>
                                          <p:spTgt spid="1034"/>
                                        </p:tgtEl>
                                        <p:attrNameLst>
                                          <p:attrName>ppt_x</p:attrName>
                                        </p:attrNameLst>
                                      </p:cBhvr>
                                      <p:tavLst>
                                        <p:tav tm="0">
                                          <p:val>
                                            <p:strVal val="#ppt_x"/>
                                          </p:val>
                                        </p:tav>
                                        <p:tav tm="100000">
                                          <p:val>
                                            <p:strVal val="#ppt_x"/>
                                          </p:val>
                                        </p:tav>
                                      </p:tavLst>
                                    </p:anim>
                                    <p:anim calcmode="lin" valueType="num">
                                      <p:cBhvr>
                                        <p:cTn dur="1000" fill="hold" id="9"/>
                                        <p:tgtEl>
                                          <p:spTgt spid="1034"/>
                                        </p:tgtEl>
                                        <p:attrNameLst>
                                          <p:attrName>ppt_y</p:attrName>
                                        </p:attrNameLst>
                                      </p:cBhvr>
                                      <p:tavLst>
                                        <p:tav tm="0">
                                          <p:val>
                                            <p:strVal val="#ppt_y+.1"/>
                                          </p:val>
                                        </p:tav>
                                        <p:tav tm="100000">
                                          <p:val>
                                            <p:strVal val="#ppt_y"/>
                                          </p:val>
                                        </p:tav>
                                      </p:tavLst>
                                    </p:anim>
                                  </p:childTnLst>
                                </p:cTn>
                              </p:par>
                            </p:childTnLst>
                          </p:cTn>
                        </p:par>
                        <p:par>
                          <p:cTn fill="hold" id="10">
                            <p:stCondLst>
                              <p:cond delay="1000"/>
                            </p:stCondLst>
                            <p:childTnLst>
                              <p:par>
                                <p:cTn fill="hold" id="11" nodeType="afterEffect" presetClass="entr" presetID="42" presetSubtype="0">
                                  <p:stCondLst>
                                    <p:cond delay="0"/>
                                  </p:stCondLst>
                                  <p:childTnLst>
                                    <p:set>
                                      <p:cBhvr>
                                        <p:cTn dur="1" fill="hold" id="12">
                                          <p:stCondLst>
                                            <p:cond delay="0"/>
                                          </p:stCondLst>
                                        </p:cTn>
                                        <p:tgtEl>
                                          <p:spTgt spid="1032"/>
                                        </p:tgtEl>
                                        <p:attrNameLst>
                                          <p:attrName>style.visibility</p:attrName>
                                        </p:attrNameLst>
                                      </p:cBhvr>
                                      <p:to>
                                        <p:strVal val="visible"/>
                                      </p:to>
                                    </p:set>
                                    <p:animEffect filter="fade" transition="in">
                                      <p:cBhvr>
                                        <p:cTn dur="1000" id="13"/>
                                        <p:tgtEl>
                                          <p:spTgt spid="1032"/>
                                        </p:tgtEl>
                                      </p:cBhvr>
                                    </p:animEffect>
                                    <p:anim calcmode="lin" valueType="num">
                                      <p:cBhvr>
                                        <p:cTn dur="1000" fill="hold" id="14"/>
                                        <p:tgtEl>
                                          <p:spTgt spid="1032"/>
                                        </p:tgtEl>
                                        <p:attrNameLst>
                                          <p:attrName>ppt_x</p:attrName>
                                        </p:attrNameLst>
                                      </p:cBhvr>
                                      <p:tavLst>
                                        <p:tav tm="0">
                                          <p:val>
                                            <p:strVal val="#ppt_x"/>
                                          </p:val>
                                        </p:tav>
                                        <p:tav tm="100000">
                                          <p:val>
                                            <p:strVal val="#ppt_x"/>
                                          </p:val>
                                        </p:tav>
                                      </p:tavLst>
                                    </p:anim>
                                    <p:anim calcmode="lin" valueType="num">
                                      <p:cBhvr>
                                        <p:cTn dur="1000" fill="hold" id="15"/>
                                        <p:tgtEl>
                                          <p:spTgt spid="1032"/>
                                        </p:tgtEl>
                                        <p:attrNameLst>
                                          <p:attrName>ppt_y</p:attrName>
                                        </p:attrNameLst>
                                      </p:cBhvr>
                                      <p:tavLst>
                                        <p:tav tm="0">
                                          <p:val>
                                            <p:strVal val="#ppt_y+.1"/>
                                          </p:val>
                                        </p:tav>
                                        <p:tav tm="100000">
                                          <p:val>
                                            <p:strVal val="#ppt_y"/>
                                          </p:val>
                                        </p:tav>
                                      </p:tavLst>
                                    </p:anim>
                                  </p:childTnLst>
                                </p:cTn>
                              </p:par>
                            </p:childTnLst>
                          </p:cTn>
                        </p:par>
                        <p:par>
                          <p:cTn fill="hold" id="16">
                            <p:stCondLst>
                              <p:cond delay="2000"/>
                            </p:stCondLst>
                            <p:childTnLst>
                              <p:par>
                                <p:cTn fill="hold" id="17" nodeType="afterEffect" presetClass="entr" presetID="42" presetSubtype="0">
                                  <p:stCondLst>
                                    <p:cond delay="0"/>
                                  </p:stCondLst>
                                  <p:childTnLst>
                                    <p:set>
                                      <p:cBhvr>
                                        <p:cTn dur="1" fill="hold" id="18">
                                          <p:stCondLst>
                                            <p:cond delay="0"/>
                                          </p:stCondLst>
                                        </p:cTn>
                                        <p:tgtEl>
                                          <p:spTgt spid="1030"/>
                                        </p:tgtEl>
                                        <p:attrNameLst>
                                          <p:attrName>style.visibility</p:attrName>
                                        </p:attrNameLst>
                                      </p:cBhvr>
                                      <p:to>
                                        <p:strVal val="visible"/>
                                      </p:to>
                                    </p:set>
                                    <p:animEffect filter="fade" transition="in">
                                      <p:cBhvr>
                                        <p:cTn dur="1000" id="19"/>
                                        <p:tgtEl>
                                          <p:spTgt spid="1030"/>
                                        </p:tgtEl>
                                      </p:cBhvr>
                                    </p:animEffect>
                                    <p:anim calcmode="lin" valueType="num">
                                      <p:cBhvr>
                                        <p:cTn dur="1000" fill="hold" id="20"/>
                                        <p:tgtEl>
                                          <p:spTgt spid="1030"/>
                                        </p:tgtEl>
                                        <p:attrNameLst>
                                          <p:attrName>ppt_x</p:attrName>
                                        </p:attrNameLst>
                                      </p:cBhvr>
                                      <p:tavLst>
                                        <p:tav tm="0">
                                          <p:val>
                                            <p:strVal val="#ppt_x"/>
                                          </p:val>
                                        </p:tav>
                                        <p:tav tm="100000">
                                          <p:val>
                                            <p:strVal val="#ppt_x"/>
                                          </p:val>
                                        </p:tav>
                                      </p:tavLst>
                                    </p:anim>
                                    <p:anim calcmode="lin" valueType="num">
                                      <p:cBhvr>
                                        <p:cTn dur="1000" fill="hold" id="21"/>
                                        <p:tgtEl>
                                          <p:spTgt spid="1030"/>
                                        </p:tgtEl>
                                        <p:attrNameLst>
                                          <p:attrName>ppt_y</p:attrName>
                                        </p:attrNameLst>
                                      </p:cBhvr>
                                      <p:tavLst>
                                        <p:tav tm="0">
                                          <p:val>
                                            <p:strVal val="#ppt_y+.1"/>
                                          </p:val>
                                        </p:tav>
                                        <p:tav tm="100000">
                                          <p:val>
                                            <p:strVal val="#ppt_y"/>
                                          </p:val>
                                        </p:tav>
                                      </p:tavLst>
                                    </p:anim>
                                  </p:childTnLst>
                                </p:cTn>
                              </p:par>
                            </p:childTnLst>
                          </p:cTn>
                        </p:par>
                        <p:par>
                          <p:cTn fill="hold" id="22">
                            <p:stCondLst>
                              <p:cond delay="3000"/>
                            </p:stCondLst>
                            <p:childTnLst>
                              <p:par>
                                <p:cTn fill="hold" id="23" nodeType="afterEffect" presetClass="entr" presetID="42" presetSubtype="0">
                                  <p:stCondLst>
                                    <p:cond delay="0"/>
                                  </p:stCondLst>
                                  <p:childTnLst>
                                    <p:set>
                                      <p:cBhvr>
                                        <p:cTn dur="1" fill="hold" id="24">
                                          <p:stCondLst>
                                            <p:cond delay="0"/>
                                          </p:stCondLst>
                                        </p:cTn>
                                        <p:tgtEl>
                                          <p:spTgt spid="1026"/>
                                        </p:tgtEl>
                                        <p:attrNameLst>
                                          <p:attrName>style.visibility</p:attrName>
                                        </p:attrNameLst>
                                      </p:cBhvr>
                                      <p:to>
                                        <p:strVal val="visible"/>
                                      </p:to>
                                    </p:set>
                                    <p:animEffect filter="fade" transition="in">
                                      <p:cBhvr>
                                        <p:cTn dur="1000" id="25"/>
                                        <p:tgtEl>
                                          <p:spTgt spid="1026"/>
                                        </p:tgtEl>
                                      </p:cBhvr>
                                    </p:animEffect>
                                    <p:anim calcmode="lin" valueType="num">
                                      <p:cBhvr>
                                        <p:cTn dur="1000" fill="hold" id="26"/>
                                        <p:tgtEl>
                                          <p:spTgt spid="1026"/>
                                        </p:tgtEl>
                                        <p:attrNameLst>
                                          <p:attrName>ppt_x</p:attrName>
                                        </p:attrNameLst>
                                      </p:cBhvr>
                                      <p:tavLst>
                                        <p:tav tm="0">
                                          <p:val>
                                            <p:strVal val="#ppt_x"/>
                                          </p:val>
                                        </p:tav>
                                        <p:tav tm="100000">
                                          <p:val>
                                            <p:strVal val="#ppt_x"/>
                                          </p:val>
                                        </p:tav>
                                      </p:tavLst>
                                    </p:anim>
                                    <p:anim calcmode="lin" valueType="num">
                                      <p:cBhvr>
                                        <p:cTn dur="1000" fill="hold" id="27"/>
                                        <p:tgtEl>
                                          <p:spTgt spid="1026"/>
                                        </p:tgtEl>
                                        <p:attrNameLst>
                                          <p:attrName>ppt_y</p:attrName>
                                        </p:attrNameLst>
                                      </p:cBhvr>
                                      <p:tavLst>
                                        <p:tav tm="0">
                                          <p:val>
                                            <p:strVal val="#ppt_y+.1"/>
                                          </p:val>
                                        </p:tav>
                                        <p:tav tm="100000">
                                          <p:val>
                                            <p:strVal val="#ppt_y"/>
                                          </p:val>
                                        </p:tav>
                                      </p:tavLst>
                                    </p:anim>
                                  </p:childTnLst>
                                </p:cTn>
                              </p:par>
                            </p:childTnLst>
                          </p:cTn>
                        </p:par>
                        <p:par>
                          <p:cTn fill="hold" id="28">
                            <p:stCondLst>
                              <p:cond delay="4000"/>
                            </p:stCondLst>
                            <p:childTnLst>
                              <p:par>
                                <p:cTn fill="hold" id="29" nodeType="afterEffect" presetClass="entr" presetID="42" presetSubtype="0">
                                  <p:stCondLst>
                                    <p:cond delay="0"/>
                                  </p:stCondLst>
                                  <p:childTnLst>
                                    <p:set>
                                      <p:cBhvr>
                                        <p:cTn dur="1" fill="hold" id="30">
                                          <p:stCondLst>
                                            <p:cond delay="0"/>
                                          </p:stCondLst>
                                        </p:cTn>
                                        <p:tgtEl>
                                          <p:spTgt spid="1028"/>
                                        </p:tgtEl>
                                        <p:attrNameLst>
                                          <p:attrName>style.visibility</p:attrName>
                                        </p:attrNameLst>
                                      </p:cBhvr>
                                      <p:to>
                                        <p:strVal val="visible"/>
                                      </p:to>
                                    </p:set>
                                    <p:animEffect filter="fade" transition="in">
                                      <p:cBhvr>
                                        <p:cTn dur="1000" id="31"/>
                                        <p:tgtEl>
                                          <p:spTgt spid="1028"/>
                                        </p:tgtEl>
                                      </p:cBhvr>
                                    </p:animEffect>
                                    <p:anim calcmode="lin" valueType="num">
                                      <p:cBhvr>
                                        <p:cTn dur="1000" fill="hold" id="32"/>
                                        <p:tgtEl>
                                          <p:spTgt spid="1028"/>
                                        </p:tgtEl>
                                        <p:attrNameLst>
                                          <p:attrName>ppt_x</p:attrName>
                                        </p:attrNameLst>
                                      </p:cBhvr>
                                      <p:tavLst>
                                        <p:tav tm="0">
                                          <p:val>
                                            <p:strVal val="#ppt_x"/>
                                          </p:val>
                                        </p:tav>
                                        <p:tav tm="100000">
                                          <p:val>
                                            <p:strVal val="#ppt_x"/>
                                          </p:val>
                                        </p:tav>
                                      </p:tavLst>
                                    </p:anim>
                                    <p:anim calcmode="lin" valueType="num">
                                      <p:cBhvr>
                                        <p:cTn dur="1000" fill="hold" id="33"/>
                                        <p:tgtEl>
                                          <p:spTgt spid="1028"/>
                                        </p:tgtEl>
                                        <p:attrNameLst>
                                          <p:attrName>ppt_y</p:attrName>
                                        </p:attrNameLst>
                                      </p:cBhvr>
                                      <p:tavLst>
                                        <p:tav tm="0">
                                          <p:val>
                                            <p:strVal val="#ppt_y+.1"/>
                                          </p:val>
                                        </p:tav>
                                        <p:tav tm="100000">
                                          <p:val>
                                            <p:strVal val="#ppt_y"/>
                                          </p:val>
                                        </p:tav>
                                      </p:tavLst>
                                    </p:anim>
                                  </p:childTnLst>
                                </p:cTn>
                              </p:par>
                            </p:childTnLst>
                          </p:cTn>
                        </p:par>
                        <p:par>
                          <p:cTn fill="hold" id="34">
                            <p:stCondLst>
                              <p:cond delay="5000"/>
                            </p:stCondLst>
                            <p:childTnLst>
                              <p:par>
                                <p:cTn fill="hold" grpId="0" id="35" nodeType="afterEffect" presetClass="entr" presetID="42"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1000" id="37"/>
                                        <p:tgtEl>
                                          <p:spTgt spid="11"/>
                                        </p:tgtEl>
                                      </p:cBhvr>
                                    </p:animEffect>
                                    <p:anim calcmode="lin" valueType="num">
                                      <p:cBhvr>
                                        <p:cTn dur="1000" fill="hold" id="38"/>
                                        <p:tgtEl>
                                          <p:spTgt spid="11"/>
                                        </p:tgtEl>
                                        <p:attrNameLst>
                                          <p:attrName>ppt_x</p:attrName>
                                        </p:attrNameLst>
                                      </p:cBhvr>
                                      <p:tavLst>
                                        <p:tav tm="0">
                                          <p:val>
                                            <p:strVal val="#ppt_x"/>
                                          </p:val>
                                        </p:tav>
                                        <p:tav tm="100000">
                                          <p:val>
                                            <p:strVal val="#ppt_x"/>
                                          </p:val>
                                        </p:tav>
                                      </p:tavLst>
                                    </p:anim>
                                    <p:anim calcmode="lin" valueType="num">
                                      <p:cBhvr>
                                        <p:cTn dur="1000" fill="hold" id="39"/>
                                        <p:tgtEl>
                                          <p:spTgt spid="11"/>
                                        </p:tgtEl>
                                        <p:attrNameLst>
                                          <p:attrName>ppt_y</p:attrName>
                                        </p:attrNameLst>
                                      </p:cBhvr>
                                      <p:tavLst>
                                        <p:tav tm="0">
                                          <p:val>
                                            <p:strVal val="#ppt_y+.1"/>
                                          </p:val>
                                        </p:tav>
                                        <p:tav tm="100000">
                                          <p:val>
                                            <p:strVal val="#ppt_y"/>
                                          </p:val>
                                        </p:tav>
                                      </p:tavLst>
                                    </p:anim>
                                  </p:childTnLst>
                                </p:cTn>
                              </p:par>
                            </p:childTnLst>
                          </p:cTn>
                        </p:par>
                        <p:par>
                          <p:cTn fill="hold" id="40">
                            <p:stCondLst>
                              <p:cond delay="6000"/>
                            </p:stCondLst>
                            <p:childTnLst>
                              <p:par>
                                <p:cTn fill="hold" id="41" nodeType="afterEffect" presetClass="entr" presetID="10" presetSubtype="0">
                                  <p:stCondLst>
                                    <p:cond delay="0"/>
                                  </p:stCondLst>
                                  <p:childTnLst>
                                    <p:set>
                                      <p:cBhvr>
                                        <p:cTn dur="1" fill="hold" id="42">
                                          <p:stCondLst>
                                            <p:cond delay="0"/>
                                          </p:stCondLst>
                                        </p:cTn>
                                        <p:tgtEl>
                                          <p:spTgt spid="8194"/>
                                        </p:tgtEl>
                                        <p:attrNameLst>
                                          <p:attrName>style.visibility</p:attrName>
                                        </p:attrNameLst>
                                      </p:cBhvr>
                                      <p:to>
                                        <p:strVal val="visible"/>
                                      </p:to>
                                    </p:set>
                                    <p:animEffect filter="fade" transition="in">
                                      <p:cBhvr>
                                        <p:cTn dur="500" id="43"/>
                                        <p:tgtEl>
                                          <p:spTgt spid="81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660A6889-F8C0-E3AF-6B58-1B54F1FBF49D}"/>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9" name="テキスト プレースホルダー 28"/>
          <p:cNvSpPr>
            <a:spLocks noGrp="1"/>
          </p:cNvSpPr>
          <p:nvPr>
            <p:ph type="body" sz="quarter" idx="17"/>
          </p:nvPr>
        </p:nvSpPr>
        <p:spPr/>
        <p:txBody>
          <a:bodyPr/>
          <a:lstStyle/>
          <a:p>
            <a:endParaRPr kumimoji="1" lang="ja-JP" altLang="en-US"/>
          </a:p>
        </p:txBody>
      </p:sp>
      <p:sp>
        <p:nvSpPr>
          <p:cNvPr id="30" name="テキスト プレースホルダー 29"/>
          <p:cNvSpPr>
            <a:spLocks noGrp="1"/>
          </p:cNvSpPr>
          <p:nvPr>
            <p:ph type="body" sz="quarter" idx="18"/>
          </p:nvPr>
        </p:nvSpPr>
        <p:spPr/>
        <p:txBody>
          <a:bodyPr/>
          <a:lstStyle/>
          <a:p>
            <a:endParaRPr kumimoji="1" lang="ja-JP" altLang="en-US"/>
          </a:p>
        </p:txBody>
      </p:sp>
      <p:sp>
        <p:nvSpPr>
          <p:cNvPr id="23" name="タイトル 22"/>
          <p:cNvSpPr>
            <a:spLocks noGrp="1"/>
          </p:cNvSpPr>
          <p:nvPr>
            <p:ph type="title"/>
          </p:nvPr>
        </p:nvSpPr>
        <p:spPr>
          <a:xfrm>
            <a:off x="95560" y="748006"/>
            <a:ext cx="7235167" cy="3312381"/>
          </a:xfrm>
        </p:spPr>
        <p:txBody>
          <a:bodyPr>
            <a:normAutofit/>
          </a:bodyPr>
          <a:lstStyle/>
          <a:p>
            <a:r>
              <a:rPr lang="en-US" altLang="ja-JP" sz="6600" b="1" dirty="0"/>
              <a:t>We Need</a:t>
            </a:r>
            <a:br>
              <a:rPr lang="en-US" altLang="ja-JP" sz="6600" b="1" dirty="0"/>
            </a:br>
            <a:r>
              <a:rPr lang="en-US" altLang="ja-JP" sz="6600" b="1" dirty="0">
                <a:latin typeface="Route 159 Bold" pitchFamily="50" charset="0"/>
              </a:rPr>
              <a:t>Some Modules</a:t>
            </a:r>
            <a:endParaRPr kumimoji="1" lang="ja-JP" altLang="en-US" sz="6600" b="1" dirty="0">
              <a:latin typeface="Route 159 Bold" pitchFamily="50" charset="0"/>
            </a:endParaRPr>
          </a:p>
        </p:txBody>
      </p:sp>
      <p:sp>
        <p:nvSpPr>
          <p:cNvPr id="31" name="テキスト プレースホルダー 30"/>
          <p:cNvSpPr>
            <a:spLocks noGrp="1"/>
          </p:cNvSpPr>
          <p:nvPr>
            <p:ph type="body" sz="quarter" idx="42"/>
          </p:nvPr>
        </p:nvSpPr>
        <p:spPr>
          <a:xfrm>
            <a:off x="287113" y="4690948"/>
            <a:ext cx="8606971" cy="2022386"/>
          </a:xfrm>
        </p:spPr>
        <p:txBody>
          <a:bodyPr/>
          <a:lstStyle/>
          <a:p>
            <a:r>
              <a:rPr lang="en-US" sz="3200" b="1" dirty="0"/>
              <a:t>Requests</a:t>
            </a:r>
          </a:p>
          <a:p>
            <a:r>
              <a:rPr lang="en-US" sz="3200" b="1" dirty="0" err="1"/>
              <a:t>Numpy</a:t>
            </a:r>
            <a:endParaRPr lang="en-US" sz="3200" b="1" dirty="0"/>
          </a:p>
          <a:p>
            <a:r>
              <a:rPr lang="en-US" sz="3200" b="1" dirty="0" err="1"/>
              <a:t>matplotlib.pyplot</a:t>
            </a:r>
            <a:endParaRPr lang="en-US" sz="3200" b="1" dirty="0"/>
          </a:p>
          <a:p>
            <a:r>
              <a:rPr lang="en-US" sz="3200" b="1" dirty="0" err="1"/>
              <a:t>matplotlib.backends.backend_tkagg</a:t>
            </a:r>
            <a:endParaRPr lang="en-US" sz="3200" dirty="0"/>
          </a:p>
          <a:p>
            <a:r>
              <a:rPr lang="en-US" sz="3200" b="1" dirty="0" err="1"/>
              <a:t>tkinter</a:t>
            </a:r>
            <a:endParaRPr lang="en-US" sz="3200" dirty="0"/>
          </a:p>
          <a:p>
            <a:r>
              <a:rPr lang="en-US" sz="3200" b="1" dirty="0"/>
              <a:t>PIL (Optional)</a:t>
            </a:r>
            <a:endParaRPr lang="en-US" sz="3200" dirty="0"/>
          </a:p>
        </p:txBody>
      </p:sp>
      <p:sp>
        <p:nvSpPr>
          <p:cNvPr id="32" name="テキスト プレースホルダー 31"/>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3728067403"/>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8646A-94A6-3C2F-E900-1443BF1396FC}"/>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466A3991-E7FE-8CA4-F17D-BB29F085ED2F}"/>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C213B5E4-729B-2C3C-9ADC-797D9A014CEB}"/>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59343487-1FCE-6C68-5E28-77842FB2B357}"/>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E6755DF4-BBE7-829F-928D-57FB2B8EB6BE}"/>
              </a:ext>
            </a:extLst>
          </p:cNvPr>
          <p:cNvSpPr>
            <a:spLocks noGrp="1"/>
          </p:cNvSpPr>
          <p:nvPr>
            <p:ph type="body" sz="quarter" idx="15"/>
          </p:nvPr>
        </p:nvSpPr>
        <p:spPr>
          <a:solidFill>
            <a:schemeClr val="accent2">
              <a:lumMod val="75000"/>
            </a:schemeClr>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4B02F577-97D6-90A0-EF6A-C2884229BD0C}"/>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1769848A-E518-87C4-161B-BBEABDFAF981}"/>
              </a:ext>
            </a:extLst>
          </p:cNvPr>
          <p:cNvSpPr>
            <a:spLocks noGrp="1"/>
          </p:cNvSpPr>
          <p:nvPr>
            <p:ph type="body" sz="quarter" idx="17"/>
          </p:nvPr>
        </p:nvSpPr>
        <p:spPr>
          <a:solidFill>
            <a:schemeClr val="tx1">
              <a:alpha val="30000"/>
            </a:schemeClr>
          </a:solidFill>
        </p:spPr>
        <p:txBody>
          <a:bodyPr/>
          <a:lstStyle/>
          <a:p>
            <a:endParaRPr kumimoji="1" lang="ja-JP" altLang="en-US" dirty="0"/>
          </a:p>
        </p:txBody>
      </p:sp>
      <p:sp>
        <p:nvSpPr>
          <p:cNvPr id="30" name="テキスト プレースホルダー 29">
            <a:extLst>
              <a:ext uri="{FF2B5EF4-FFF2-40B4-BE49-F238E27FC236}">
                <a16:creationId xmlns:a16="http://schemas.microsoft.com/office/drawing/2014/main" id="{FC3F6B38-106B-96F9-6FA1-95F14BE57314}"/>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12AF391E-F075-82C8-3277-8701EC830182}"/>
              </a:ext>
            </a:extLst>
          </p:cNvPr>
          <p:cNvSpPr>
            <a:spLocks noGrp="1"/>
          </p:cNvSpPr>
          <p:nvPr>
            <p:ph type="title"/>
          </p:nvPr>
        </p:nvSpPr>
        <p:spPr>
          <a:xfrm>
            <a:off x="95560" y="748006"/>
            <a:ext cx="7235167" cy="3312381"/>
          </a:xfrm>
        </p:spPr>
        <p:txBody>
          <a:bodyPr>
            <a:normAutofit/>
          </a:bodyPr>
          <a:lstStyle/>
          <a:p>
            <a:r>
              <a:rPr lang="en-US" sz="8800" b="1" dirty="0"/>
              <a:t>Requests</a:t>
            </a:r>
            <a:endParaRPr kumimoji="1" lang="ja-JP" altLang="en-US" sz="8800" dirty="0">
              <a:latin typeface="Route 159 Bold" pitchFamily="50" charset="0"/>
            </a:endParaRPr>
          </a:p>
        </p:txBody>
      </p:sp>
      <p:sp>
        <p:nvSpPr>
          <p:cNvPr id="31" name="テキスト プレースホルダー 30">
            <a:extLst>
              <a:ext uri="{FF2B5EF4-FFF2-40B4-BE49-F238E27FC236}">
                <a16:creationId xmlns:a16="http://schemas.microsoft.com/office/drawing/2014/main" id="{4166595B-199C-E72C-2532-14E09D816B44}"/>
              </a:ext>
            </a:extLst>
          </p:cNvPr>
          <p:cNvSpPr>
            <a:spLocks noGrp="1"/>
          </p:cNvSpPr>
          <p:nvPr>
            <p:ph type="body" sz="quarter" idx="42"/>
          </p:nvPr>
        </p:nvSpPr>
        <p:spPr>
          <a:xfrm>
            <a:off x="-57607" y="4513881"/>
            <a:ext cx="7227000" cy="2086317"/>
          </a:xfrm>
        </p:spPr>
        <p:txBody>
          <a:bodyPr/>
          <a:lstStyle/>
          <a:p>
            <a:r>
              <a:rPr lang="en-US" sz="3600" b="1" dirty="0">
                <a:latin typeface="Arial Rounded MT Bold" panose="020F0704030504030204" pitchFamily="34" charset="0"/>
              </a:rPr>
              <a:t>Requests</a:t>
            </a:r>
          </a:p>
          <a:p>
            <a:r>
              <a:rPr lang="en-US" sz="3600" dirty="0">
                <a:latin typeface="Arial Rounded MT Bold" panose="020F0704030504030204" pitchFamily="34" charset="0"/>
              </a:rPr>
              <a:t>Used to make HTTP requests to the </a:t>
            </a:r>
            <a:r>
              <a:rPr lang="en-US" sz="3600" dirty="0" err="1">
                <a:latin typeface="Arial Rounded MT Bold" panose="020F0704030504030204" pitchFamily="34" charset="0"/>
              </a:rPr>
              <a:t>OpenWeatherMap</a:t>
            </a:r>
            <a:r>
              <a:rPr lang="en-US" sz="3600" dirty="0">
                <a:latin typeface="Arial Rounded MT Bold" panose="020F0704030504030204" pitchFamily="34" charset="0"/>
              </a:rPr>
              <a:t> API for fetching weather data. </a:t>
            </a:r>
          </a:p>
        </p:txBody>
      </p:sp>
      <p:sp>
        <p:nvSpPr>
          <p:cNvPr id="32" name="テキスト プレースホルダー 31">
            <a:extLst>
              <a:ext uri="{FF2B5EF4-FFF2-40B4-BE49-F238E27FC236}">
                <a16:creationId xmlns:a16="http://schemas.microsoft.com/office/drawing/2014/main" id="{E9DE04A4-3E62-47C3-2521-0983403CB34E}"/>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618D2208-27E1-DA10-424F-31A61C2C9923}"/>
              </a:ext>
            </a:extLst>
          </p:cNvPr>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3867293136"/>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7E09A-4D30-2693-A323-EC9A07B9BBB9}"/>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60C0ADA5-5B7D-47B8-073D-106EE1B9E5D8}"/>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88A66C80-DF5E-C61B-B053-CEBBD1046DCB}"/>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9DF4D0DD-A629-C8CE-737D-8F0DFEB0FE78}"/>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35335D35-6949-8F16-F4FB-2C86CBB3AA9D}"/>
              </a:ext>
            </a:extLst>
          </p:cNvPr>
          <p:cNvSpPr>
            <a:spLocks noGrp="1"/>
          </p:cNvSpPr>
          <p:nvPr>
            <p:ph type="body" sz="quarter" idx="15"/>
          </p:nvPr>
        </p:nvSpPr>
        <p:spPr>
          <a:solidFill>
            <a:schemeClr val="accent3">
              <a:lumMod val="75000"/>
            </a:schemeClr>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C3C97FCC-9F5A-5D0C-C923-ABAF688DBD53}"/>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F49292BD-8CF3-A4C3-4E46-7CC40AE54B2D}"/>
              </a:ext>
            </a:extLst>
          </p:cNvPr>
          <p:cNvSpPr>
            <a:spLocks noGrp="1"/>
          </p:cNvSpPr>
          <p:nvPr>
            <p:ph type="body" sz="quarter" idx="17"/>
          </p:nvPr>
        </p:nvSpPr>
        <p:spPr>
          <a:solidFill>
            <a:schemeClr val="bg2">
              <a:lumMod val="10000"/>
              <a:alpha val="30000"/>
            </a:schemeClr>
          </a:solidFill>
        </p:spPr>
        <p:txBody>
          <a:bodyPr/>
          <a:lstStyle/>
          <a:p>
            <a:endParaRPr kumimoji="1" lang="ja-JP" altLang="en-US" dirty="0"/>
          </a:p>
        </p:txBody>
      </p:sp>
      <p:sp>
        <p:nvSpPr>
          <p:cNvPr id="30" name="テキスト プレースホルダー 29">
            <a:extLst>
              <a:ext uri="{FF2B5EF4-FFF2-40B4-BE49-F238E27FC236}">
                <a16:creationId xmlns:a16="http://schemas.microsoft.com/office/drawing/2014/main" id="{5B9ECC2E-EBA2-42A9-7E31-F4D6ED5B0088}"/>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054138EC-CC84-469F-3D3C-911D833173F5}"/>
              </a:ext>
            </a:extLst>
          </p:cNvPr>
          <p:cNvSpPr>
            <a:spLocks noGrp="1"/>
          </p:cNvSpPr>
          <p:nvPr>
            <p:ph type="title"/>
          </p:nvPr>
        </p:nvSpPr>
        <p:spPr>
          <a:xfrm>
            <a:off x="95560" y="748006"/>
            <a:ext cx="7235167" cy="3312381"/>
          </a:xfrm>
        </p:spPr>
        <p:txBody>
          <a:bodyPr/>
          <a:lstStyle/>
          <a:p>
            <a:r>
              <a:rPr lang="en-US" sz="8000" b="1" dirty="0" err="1"/>
              <a:t>Numpy</a:t>
            </a:r>
            <a:endParaRPr kumimoji="1" lang="ja-JP" altLang="en-US" dirty="0">
              <a:latin typeface="Route 159 Bold" pitchFamily="50" charset="0"/>
            </a:endParaRPr>
          </a:p>
        </p:txBody>
      </p:sp>
      <p:sp>
        <p:nvSpPr>
          <p:cNvPr id="31" name="テキスト プレースホルダー 30">
            <a:extLst>
              <a:ext uri="{FF2B5EF4-FFF2-40B4-BE49-F238E27FC236}">
                <a16:creationId xmlns:a16="http://schemas.microsoft.com/office/drawing/2014/main" id="{99738356-A5BA-4B9A-04D5-BAB7FF21149B}"/>
              </a:ext>
            </a:extLst>
          </p:cNvPr>
          <p:cNvSpPr>
            <a:spLocks noGrp="1"/>
          </p:cNvSpPr>
          <p:nvPr>
            <p:ph type="body" sz="quarter" idx="42"/>
          </p:nvPr>
        </p:nvSpPr>
        <p:spPr>
          <a:xfrm>
            <a:off x="-57607" y="4513881"/>
            <a:ext cx="6797074" cy="2086317"/>
          </a:xfrm>
        </p:spPr>
        <p:txBody>
          <a:bodyPr/>
          <a:lstStyle/>
          <a:p>
            <a:r>
              <a:rPr lang="en-US" sz="3600" b="1" dirty="0" err="1">
                <a:latin typeface="Arial Rounded MT Bold" panose="020F0704030504030204" pitchFamily="34" charset="0"/>
              </a:rPr>
              <a:t>Numpy</a:t>
            </a:r>
            <a:r>
              <a:rPr lang="en-US" sz="3600" dirty="0">
                <a:latin typeface="Arial Rounded MT Bold" panose="020F0704030504030204" pitchFamily="34" charset="0"/>
              </a:rPr>
              <a:t>: Provides numerical computing capabilities for data manipulation and calculations. </a:t>
            </a:r>
          </a:p>
        </p:txBody>
      </p:sp>
      <p:sp>
        <p:nvSpPr>
          <p:cNvPr id="32" name="テキスト プレースホルダー 31">
            <a:extLst>
              <a:ext uri="{FF2B5EF4-FFF2-40B4-BE49-F238E27FC236}">
                <a16:creationId xmlns:a16="http://schemas.microsoft.com/office/drawing/2014/main" id="{9F4C5DB0-9FAB-B0D8-2C7A-02B98271AA99}"/>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61FD70FE-49DB-8250-3FFD-5EAF2D056A49}"/>
              </a:ext>
            </a:extLst>
          </p:cNvPr>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3906279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B0BC2-3304-2539-5D96-74116F73BB46}"/>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B5212EF5-0A48-FE69-8B2A-DB493E1A66CA}"/>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6AF60B7B-94C3-FEB9-08A8-721C7ABCB024}"/>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18D2A8A9-9F7C-D6E4-B6E7-DA7AB7FDB80A}"/>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63D77729-A36F-0928-697D-4E60B244AA8A}"/>
              </a:ext>
            </a:extLst>
          </p:cNvPr>
          <p:cNvSpPr>
            <a:spLocks noGrp="1"/>
          </p:cNvSpPr>
          <p:nvPr>
            <p:ph type="body" sz="quarter" idx="15"/>
          </p:nvPr>
        </p:nvSpPr>
        <p:spPr>
          <a:solidFill>
            <a:schemeClr val="bg2">
              <a:lumMod val="10000"/>
            </a:schemeClr>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1E845B1C-FD0D-65EC-7662-0A21F826D46E}"/>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2AE06BDE-63C1-DE56-C563-F24ECE00C1F2}"/>
              </a:ext>
            </a:extLst>
          </p:cNvPr>
          <p:cNvSpPr>
            <a:spLocks noGrp="1"/>
          </p:cNvSpPr>
          <p:nvPr>
            <p:ph type="body" sz="quarter" idx="17"/>
          </p:nvPr>
        </p:nvSpPr>
        <p:spPr/>
        <p:txBody>
          <a:bodyPr/>
          <a:lstStyle/>
          <a:p>
            <a:endParaRPr kumimoji="1" lang="ja-JP" altLang="en-US"/>
          </a:p>
        </p:txBody>
      </p:sp>
      <p:sp>
        <p:nvSpPr>
          <p:cNvPr id="30" name="テキスト プレースホルダー 29">
            <a:extLst>
              <a:ext uri="{FF2B5EF4-FFF2-40B4-BE49-F238E27FC236}">
                <a16:creationId xmlns:a16="http://schemas.microsoft.com/office/drawing/2014/main" id="{0E23AA87-29D8-4471-3C68-C72AA607FACB}"/>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E0A4AAFA-5679-0AEB-5380-9B8361FE93D7}"/>
              </a:ext>
            </a:extLst>
          </p:cNvPr>
          <p:cNvSpPr>
            <a:spLocks noGrp="1"/>
          </p:cNvSpPr>
          <p:nvPr>
            <p:ph type="title"/>
          </p:nvPr>
        </p:nvSpPr>
        <p:spPr>
          <a:xfrm>
            <a:off x="95560" y="626326"/>
            <a:ext cx="7235167" cy="3312381"/>
          </a:xfrm>
        </p:spPr>
        <p:txBody>
          <a:bodyPr>
            <a:normAutofit/>
          </a:bodyPr>
          <a:lstStyle/>
          <a:p>
            <a:r>
              <a:rPr lang="en-US" sz="6600" b="1" dirty="0" err="1"/>
              <a:t>matplotlib.pyplot</a:t>
            </a:r>
            <a:endParaRPr kumimoji="1" lang="ja-JP" altLang="en-US" sz="6600" dirty="0">
              <a:latin typeface="Route 159 Bold" pitchFamily="50" charset="0"/>
            </a:endParaRPr>
          </a:p>
        </p:txBody>
      </p:sp>
      <p:sp>
        <p:nvSpPr>
          <p:cNvPr id="31" name="テキスト プレースホルダー 30">
            <a:extLst>
              <a:ext uri="{FF2B5EF4-FFF2-40B4-BE49-F238E27FC236}">
                <a16:creationId xmlns:a16="http://schemas.microsoft.com/office/drawing/2014/main" id="{A7D044F5-7610-3E51-4DD2-3CD83309557A}"/>
              </a:ext>
            </a:extLst>
          </p:cNvPr>
          <p:cNvSpPr>
            <a:spLocks noGrp="1"/>
          </p:cNvSpPr>
          <p:nvPr>
            <p:ph type="body" sz="quarter" idx="42"/>
          </p:nvPr>
        </p:nvSpPr>
        <p:spPr>
          <a:xfrm>
            <a:off x="103727" y="4565033"/>
            <a:ext cx="7227000" cy="2086317"/>
          </a:xfrm>
        </p:spPr>
        <p:txBody>
          <a:bodyPr/>
          <a:lstStyle/>
          <a:p>
            <a:r>
              <a:rPr lang="en-US" sz="3600" b="1" dirty="0" err="1">
                <a:latin typeface="Arial Rounded MT Bold" panose="020F0704030504030204" pitchFamily="34" charset="0"/>
              </a:rPr>
              <a:t>matplotlib.pyplot</a:t>
            </a:r>
            <a:r>
              <a:rPr lang="en-US" sz="3600" dirty="0">
                <a:latin typeface="Arial Rounded MT Bold" panose="020F0704030504030204" pitchFamily="34" charset="0"/>
              </a:rPr>
              <a:t>: Offers functions for creating various plots and visualizations. </a:t>
            </a:r>
          </a:p>
        </p:txBody>
      </p:sp>
      <p:sp>
        <p:nvSpPr>
          <p:cNvPr id="32" name="テキスト プレースホルダー 31">
            <a:extLst>
              <a:ext uri="{FF2B5EF4-FFF2-40B4-BE49-F238E27FC236}">
                <a16:creationId xmlns:a16="http://schemas.microsoft.com/office/drawing/2014/main" id="{89571595-4304-8EBF-3125-97F4EFBD2CB8}"/>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282823BC-A5F7-7101-ECAC-2272085A375C}"/>
              </a:ext>
            </a:extLst>
          </p:cNvPr>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567470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BD29-5E17-5E22-38A3-E2084479B02F}"/>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0975AA9D-3537-5C3B-56F7-57241C7C14E4}"/>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41B0218D-326E-D3CD-0A30-443B30AA67F3}"/>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20B2906C-2121-0A45-4C79-46B891E64807}"/>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F2E9BF58-45D3-87E6-C786-6FCF44723968}"/>
              </a:ext>
            </a:extLst>
          </p:cNvPr>
          <p:cNvSpPr>
            <a:spLocks noGrp="1"/>
          </p:cNvSpPr>
          <p:nvPr>
            <p:ph type="body" sz="quarter" idx="15"/>
          </p:nvPr>
        </p:nvSpPr>
        <p:spPr>
          <a:solidFill>
            <a:srgbClr val="FFFF00"/>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51E13C4E-D18D-8E5F-EC70-D5BD42D226EE}"/>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63264A2B-853D-DF7C-0ED4-3472746F3361}"/>
              </a:ext>
            </a:extLst>
          </p:cNvPr>
          <p:cNvSpPr>
            <a:spLocks noGrp="1"/>
          </p:cNvSpPr>
          <p:nvPr>
            <p:ph type="body" sz="quarter" idx="17"/>
          </p:nvPr>
        </p:nvSpPr>
        <p:spPr>
          <a:solidFill>
            <a:schemeClr val="tx1">
              <a:alpha val="30000"/>
            </a:schemeClr>
          </a:solidFill>
        </p:spPr>
        <p:txBody>
          <a:bodyPr/>
          <a:lstStyle/>
          <a:p>
            <a:endParaRPr kumimoji="1" lang="ja-JP" altLang="en-US" dirty="0"/>
          </a:p>
        </p:txBody>
      </p:sp>
      <p:sp>
        <p:nvSpPr>
          <p:cNvPr id="30" name="テキスト プレースホルダー 29">
            <a:extLst>
              <a:ext uri="{FF2B5EF4-FFF2-40B4-BE49-F238E27FC236}">
                <a16:creationId xmlns:a16="http://schemas.microsoft.com/office/drawing/2014/main" id="{6EA7BBD3-E30A-317E-126F-7697D269817D}"/>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96C60FE7-7036-80F0-2AC4-D3AE07E9F82A}"/>
              </a:ext>
            </a:extLst>
          </p:cNvPr>
          <p:cNvSpPr>
            <a:spLocks noGrp="1"/>
          </p:cNvSpPr>
          <p:nvPr>
            <p:ph type="title"/>
          </p:nvPr>
        </p:nvSpPr>
        <p:spPr>
          <a:xfrm>
            <a:off x="2981" y="626326"/>
            <a:ext cx="6560997" cy="3312381"/>
          </a:xfrm>
        </p:spPr>
        <p:txBody>
          <a:bodyPr>
            <a:normAutofit/>
          </a:bodyPr>
          <a:lstStyle/>
          <a:p>
            <a:r>
              <a:rPr lang="en-US" sz="5400" b="1" dirty="0" err="1">
                <a:solidFill>
                  <a:schemeClr val="tx1"/>
                </a:solidFill>
              </a:rPr>
              <a:t>matplotlib.backends.backend_tkagg</a:t>
            </a:r>
            <a:endParaRPr lang="en-US" sz="5400" dirty="0">
              <a:solidFill>
                <a:schemeClr val="tx1"/>
              </a:solidFill>
            </a:endParaRPr>
          </a:p>
        </p:txBody>
      </p:sp>
      <p:sp>
        <p:nvSpPr>
          <p:cNvPr id="31" name="テキスト プレースホルダー 30">
            <a:extLst>
              <a:ext uri="{FF2B5EF4-FFF2-40B4-BE49-F238E27FC236}">
                <a16:creationId xmlns:a16="http://schemas.microsoft.com/office/drawing/2014/main" id="{F2A25B09-135C-4C97-102A-0E54450D1DBC}"/>
              </a:ext>
            </a:extLst>
          </p:cNvPr>
          <p:cNvSpPr>
            <a:spLocks noGrp="1"/>
          </p:cNvSpPr>
          <p:nvPr>
            <p:ph type="body" sz="quarter" idx="42"/>
          </p:nvPr>
        </p:nvSpPr>
        <p:spPr>
          <a:xfrm>
            <a:off x="123123" y="4690948"/>
            <a:ext cx="7227000" cy="2086317"/>
          </a:xfrm>
        </p:spPr>
        <p:txBody>
          <a:bodyPr/>
          <a:lstStyle/>
          <a:p>
            <a:r>
              <a:rPr lang="en-US" sz="3600" b="1" dirty="0" err="1">
                <a:solidFill>
                  <a:schemeClr val="tx1"/>
                </a:solidFill>
                <a:latin typeface="Arial Rounded MT Bold" panose="020F0704030504030204" pitchFamily="34" charset="0"/>
              </a:rPr>
              <a:t>matplotlib.backends.backend_tkagg</a:t>
            </a:r>
            <a:r>
              <a:rPr lang="en-US" sz="3600" b="1" dirty="0">
                <a:solidFill>
                  <a:schemeClr val="tx1"/>
                </a:solidFill>
                <a:latin typeface="Arial Rounded MT Bold" panose="020F0704030504030204" pitchFamily="34" charset="0"/>
              </a:rPr>
              <a:t>: </a:t>
            </a:r>
            <a:r>
              <a:rPr lang="en-US" sz="3600" dirty="0">
                <a:solidFill>
                  <a:schemeClr val="tx1"/>
                </a:solidFill>
                <a:latin typeface="Arial Rounded MT Bold" panose="020F0704030504030204" pitchFamily="34" charset="0"/>
              </a:rPr>
              <a:t>Enables embedding matplotlib plots within </a:t>
            </a:r>
            <a:r>
              <a:rPr lang="en-US" sz="3600" dirty="0" err="1">
                <a:solidFill>
                  <a:schemeClr val="tx1"/>
                </a:solidFill>
                <a:latin typeface="Arial Rounded MT Bold" panose="020F0704030504030204" pitchFamily="34" charset="0"/>
              </a:rPr>
              <a:t>Tkinter</a:t>
            </a:r>
            <a:r>
              <a:rPr lang="en-US" sz="3600" dirty="0">
                <a:solidFill>
                  <a:schemeClr val="tx1"/>
                </a:solidFill>
                <a:latin typeface="Arial Rounded MT Bold" panose="020F0704030504030204" pitchFamily="34" charset="0"/>
              </a:rPr>
              <a:t> applications. </a:t>
            </a:r>
          </a:p>
        </p:txBody>
      </p:sp>
      <p:sp>
        <p:nvSpPr>
          <p:cNvPr id="32" name="テキスト プレースホルダー 31">
            <a:extLst>
              <a:ext uri="{FF2B5EF4-FFF2-40B4-BE49-F238E27FC236}">
                <a16:creationId xmlns:a16="http://schemas.microsoft.com/office/drawing/2014/main" id="{01EA099E-F20C-F602-B391-BE552DF77D69}"/>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B18C74ED-0752-CEF4-3A2E-AB3ABC31A3E3}"/>
              </a:ext>
            </a:extLst>
          </p:cNvPr>
          <p:cNvSpPr>
            <a:spLocks noGrp="1"/>
          </p:cNvSpPr>
          <p:nvPr>
            <p:ph type="body" sz="quarter" idx="44"/>
          </p:nvPr>
        </p:nvSpPr>
        <p:spPr>
          <a:xfrm>
            <a:off x="264202" y="4165454"/>
            <a:ext cx="3240000" cy="72000"/>
          </a:xfrm>
          <a:solidFill>
            <a:schemeClr val="tx1"/>
          </a:solidFill>
        </p:spPr>
        <p:txBody>
          <a:bodyPr/>
          <a:lstStyle/>
          <a:p>
            <a:endParaRPr kumimoji="1" lang="ja-JP" altLang="en-US" dirty="0"/>
          </a:p>
        </p:txBody>
      </p:sp>
    </p:spTree>
    <p:extLst>
      <p:ext uri="{BB962C8B-B14F-4D97-AF65-F5344CB8AC3E}">
        <p14:creationId xmlns:p14="http://schemas.microsoft.com/office/powerpoint/2010/main" val="315968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CBA86-73D9-BDF1-AFD5-016AEF55650B}"/>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345A6FCD-4B5B-B5B4-1AD5-B3B9906FF4B0}"/>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07E1EF49-EB74-61C9-22F1-5B1660E7C851}"/>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3ECFCAA4-59C3-4DED-997F-440BCBF89E29}"/>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8F9AB416-CFAB-05C4-03CB-43D1999C44F1}"/>
              </a:ext>
            </a:extLst>
          </p:cNvPr>
          <p:cNvSpPr>
            <a:spLocks noGrp="1"/>
          </p:cNvSpPr>
          <p:nvPr>
            <p:ph type="body" sz="quarter" idx="15"/>
          </p:nvPr>
        </p:nvSpPr>
        <p:spPr>
          <a:solidFill>
            <a:schemeClr val="accent5">
              <a:lumMod val="75000"/>
            </a:schemeClr>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DD24F722-81C1-80DB-88C4-8CFA1E511732}"/>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CE502DFA-A337-7E78-73CA-561F37AAB320}"/>
              </a:ext>
            </a:extLst>
          </p:cNvPr>
          <p:cNvSpPr>
            <a:spLocks noGrp="1"/>
          </p:cNvSpPr>
          <p:nvPr>
            <p:ph type="body" sz="quarter" idx="17"/>
          </p:nvPr>
        </p:nvSpPr>
        <p:spPr>
          <a:solidFill>
            <a:schemeClr val="tx1">
              <a:alpha val="30000"/>
            </a:schemeClr>
          </a:solidFill>
        </p:spPr>
        <p:txBody>
          <a:bodyPr/>
          <a:lstStyle/>
          <a:p>
            <a:endParaRPr kumimoji="1" lang="ja-JP" altLang="en-US" dirty="0"/>
          </a:p>
        </p:txBody>
      </p:sp>
      <p:sp>
        <p:nvSpPr>
          <p:cNvPr id="30" name="テキスト プレースホルダー 29">
            <a:extLst>
              <a:ext uri="{FF2B5EF4-FFF2-40B4-BE49-F238E27FC236}">
                <a16:creationId xmlns:a16="http://schemas.microsoft.com/office/drawing/2014/main" id="{0A20FF58-8272-EF79-C7C3-BB972009EB67}"/>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9B8A8CE7-AAC6-471A-B6B0-1F5EEB69F738}"/>
              </a:ext>
            </a:extLst>
          </p:cNvPr>
          <p:cNvSpPr>
            <a:spLocks noGrp="1"/>
          </p:cNvSpPr>
          <p:nvPr>
            <p:ph type="title"/>
          </p:nvPr>
        </p:nvSpPr>
        <p:spPr>
          <a:xfrm>
            <a:off x="95560" y="748006"/>
            <a:ext cx="7235167" cy="3312381"/>
          </a:xfrm>
        </p:spPr>
        <p:txBody>
          <a:bodyPr>
            <a:normAutofit/>
          </a:bodyPr>
          <a:lstStyle/>
          <a:p>
            <a:r>
              <a:rPr lang="en-US" sz="6600" b="1" dirty="0" err="1"/>
              <a:t>tkinter</a:t>
            </a:r>
            <a:endParaRPr kumimoji="1" lang="ja-JP" altLang="en-US" sz="6600" dirty="0">
              <a:latin typeface="Route 159 Bold" pitchFamily="50" charset="0"/>
            </a:endParaRPr>
          </a:p>
        </p:txBody>
      </p:sp>
      <p:sp>
        <p:nvSpPr>
          <p:cNvPr id="31" name="テキスト プレースホルダー 30">
            <a:extLst>
              <a:ext uri="{FF2B5EF4-FFF2-40B4-BE49-F238E27FC236}">
                <a16:creationId xmlns:a16="http://schemas.microsoft.com/office/drawing/2014/main" id="{A38E3BCE-0DF0-E830-2866-34794F0E7DD6}"/>
              </a:ext>
            </a:extLst>
          </p:cNvPr>
          <p:cNvSpPr>
            <a:spLocks noGrp="1"/>
          </p:cNvSpPr>
          <p:nvPr>
            <p:ph type="body" sz="quarter" idx="42"/>
          </p:nvPr>
        </p:nvSpPr>
        <p:spPr>
          <a:xfrm>
            <a:off x="40465" y="4513881"/>
            <a:ext cx="7227000" cy="2086317"/>
          </a:xfrm>
        </p:spPr>
        <p:txBody>
          <a:bodyPr/>
          <a:lstStyle/>
          <a:p>
            <a:r>
              <a:rPr lang="en-US" sz="3600" b="1" dirty="0" err="1">
                <a:latin typeface="Arial Rounded MT Bold" panose="020F0704030504030204" pitchFamily="34" charset="0"/>
              </a:rPr>
              <a:t>tkinter</a:t>
            </a:r>
            <a:r>
              <a:rPr lang="en-US" sz="3600" b="1" dirty="0">
                <a:latin typeface="Arial Rounded MT Bold" panose="020F0704030504030204" pitchFamily="34" charset="0"/>
              </a:rPr>
              <a:t>: </a:t>
            </a:r>
            <a:r>
              <a:rPr lang="en-US" sz="3600" dirty="0">
                <a:latin typeface="Arial Rounded MT Bold" panose="020F0704030504030204" pitchFamily="34" charset="0"/>
              </a:rPr>
              <a:t>Provides the foundation for building graphical user interfaces (GUIs) in Python. </a:t>
            </a:r>
          </a:p>
        </p:txBody>
      </p:sp>
      <p:sp>
        <p:nvSpPr>
          <p:cNvPr id="32" name="テキスト プレースホルダー 31">
            <a:extLst>
              <a:ext uri="{FF2B5EF4-FFF2-40B4-BE49-F238E27FC236}">
                <a16:creationId xmlns:a16="http://schemas.microsoft.com/office/drawing/2014/main" id="{D48D2E7C-482E-DA5D-2190-A33DDDC393B5}"/>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582D8F03-071E-99CD-7444-CF30FE8DB837}"/>
              </a:ext>
            </a:extLst>
          </p:cNvPr>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2321539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22B56-BDE5-86FD-1559-8A3634A796DA}"/>
            </a:ext>
          </a:extLst>
        </p:cNvPr>
        <p:cNvGrpSpPr/>
        <p:nvPr/>
      </p:nvGrpSpPr>
      <p:grpSpPr>
        <a:xfrm>
          <a:off x="0" y="0"/>
          <a:ext cx="0" cy="0"/>
          <a:chOff x="0" y="0"/>
          <a:chExt cx="0" cy="0"/>
        </a:xfrm>
      </p:grpSpPr>
      <p:pic>
        <p:nvPicPr>
          <p:cNvPr id="2050" name="Picture 2" descr="Python logo by CevRiemann - LottieFiles">
            <a:extLst>
              <a:ext uri="{FF2B5EF4-FFF2-40B4-BE49-F238E27FC236}">
                <a16:creationId xmlns:a16="http://schemas.microsoft.com/office/drawing/2014/main" id="{2E425037-3D23-8327-1E64-C69F917D936E}"/>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146" t="-1650" r="3146" b="26219"/>
          <a:stretch/>
        </p:blipFill>
        <p:spPr bwMode="auto">
          <a:xfrm>
            <a:off x="6124087" y="453494"/>
            <a:ext cx="11256184" cy="8546506"/>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プレースホルダー 23">
            <a:extLst>
              <a:ext uri="{FF2B5EF4-FFF2-40B4-BE49-F238E27FC236}">
                <a16:creationId xmlns:a16="http://schemas.microsoft.com/office/drawing/2014/main" id="{1D65B420-36BB-C10A-201E-C1155E9A976C}"/>
              </a:ext>
            </a:extLst>
          </p:cNvPr>
          <p:cNvSpPr>
            <a:spLocks noGrp="1"/>
          </p:cNvSpPr>
          <p:nvPr>
            <p:ph type="body" sz="quarter" idx="11"/>
          </p:nvPr>
        </p:nvSpPr>
        <p:spPr/>
        <p:txBody>
          <a:bodyPr/>
          <a:lstStyle/>
          <a:p>
            <a:endParaRPr kumimoji="1" lang="ja-JP" altLang="en-US" dirty="0"/>
          </a:p>
        </p:txBody>
      </p:sp>
      <p:sp>
        <p:nvSpPr>
          <p:cNvPr id="25" name="テキスト プレースホルダー 24">
            <a:extLst>
              <a:ext uri="{FF2B5EF4-FFF2-40B4-BE49-F238E27FC236}">
                <a16:creationId xmlns:a16="http://schemas.microsoft.com/office/drawing/2014/main" id="{3D483B6A-FF3C-F4CC-E331-82F9A5D6022C}"/>
              </a:ext>
            </a:extLst>
          </p:cNvPr>
          <p:cNvSpPr>
            <a:spLocks noGrp="1"/>
          </p:cNvSpPr>
          <p:nvPr>
            <p:ph type="body" sz="quarter" idx="13"/>
          </p:nvPr>
        </p:nvSpPr>
        <p:spPr/>
        <p:txBody>
          <a:bodyPr/>
          <a:lstStyle/>
          <a:p>
            <a:endParaRPr kumimoji="1" lang="ja-JP" altLang="en-US"/>
          </a:p>
        </p:txBody>
      </p:sp>
      <p:sp>
        <p:nvSpPr>
          <p:cNvPr id="27" name="テキスト プレースホルダー 26">
            <a:extLst>
              <a:ext uri="{FF2B5EF4-FFF2-40B4-BE49-F238E27FC236}">
                <a16:creationId xmlns:a16="http://schemas.microsoft.com/office/drawing/2014/main" id="{8CDDA29A-1759-FB57-3620-B0D1658CB36D}"/>
              </a:ext>
            </a:extLst>
          </p:cNvPr>
          <p:cNvSpPr>
            <a:spLocks noGrp="1"/>
          </p:cNvSpPr>
          <p:nvPr>
            <p:ph type="body" sz="quarter" idx="15"/>
          </p:nvPr>
        </p:nvSpPr>
        <p:spPr>
          <a:solidFill>
            <a:srgbClr val="002060"/>
          </a:solidFill>
        </p:spPr>
        <p:txBody>
          <a:bodyPr/>
          <a:lstStyle/>
          <a:p>
            <a:endParaRPr kumimoji="1" lang="ja-JP" altLang="en-US" dirty="0"/>
          </a:p>
        </p:txBody>
      </p:sp>
      <p:sp>
        <p:nvSpPr>
          <p:cNvPr id="28" name="テキスト プレースホルダー 27">
            <a:extLst>
              <a:ext uri="{FF2B5EF4-FFF2-40B4-BE49-F238E27FC236}">
                <a16:creationId xmlns:a16="http://schemas.microsoft.com/office/drawing/2014/main" id="{4C2A3143-D67F-9B4E-0F80-A3655AF0FE59}"/>
              </a:ext>
            </a:extLst>
          </p:cNvPr>
          <p:cNvSpPr>
            <a:spLocks noGrp="1"/>
          </p:cNvSpPr>
          <p:nvPr>
            <p:ph type="body" sz="quarter" idx="16"/>
          </p:nvPr>
        </p:nvSpPr>
        <p:spPr/>
        <p:txBody>
          <a:bodyPr/>
          <a:lstStyle/>
          <a:p>
            <a:endParaRPr kumimoji="1" lang="ja-JP" altLang="en-US" dirty="0"/>
          </a:p>
        </p:txBody>
      </p:sp>
      <p:sp>
        <p:nvSpPr>
          <p:cNvPr id="29" name="テキスト プレースホルダー 28">
            <a:extLst>
              <a:ext uri="{FF2B5EF4-FFF2-40B4-BE49-F238E27FC236}">
                <a16:creationId xmlns:a16="http://schemas.microsoft.com/office/drawing/2014/main" id="{3C6C480E-B81E-92D0-7098-64E816E632AF}"/>
              </a:ext>
            </a:extLst>
          </p:cNvPr>
          <p:cNvSpPr>
            <a:spLocks noGrp="1"/>
          </p:cNvSpPr>
          <p:nvPr>
            <p:ph type="body" sz="quarter" idx="17"/>
          </p:nvPr>
        </p:nvSpPr>
        <p:spPr/>
        <p:txBody>
          <a:bodyPr/>
          <a:lstStyle/>
          <a:p>
            <a:endParaRPr kumimoji="1" lang="ja-JP" altLang="en-US"/>
          </a:p>
        </p:txBody>
      </p:sp>
      <p:sp>
        <p:nvSpPr>
          <p:cNvPr id="30" name="テキスト プレースホルダー 29">
            <a:extLst>
              <a:ext uri="{FF2B5EF4-FFF2-40B4-BE49-F238E27FC236}">
                <a16:creationId xmlns:a16="http://schemas.microsoft.com/office/drawing/2014/main" id="{A90BB572-161C-2580-D355-C74E38AE523B}"/>
              </a:ext>
            </a:extLst>
          </p:cNvPr>
          <p:cNvSpPr>
            <a:spLocks noGrp="1"/>
          </p:cNvSpPr>
          <p:nvPr>
            <p:ph type="body" sz="quarter" idx="18"/>
          </p:nvPr>
        </p:nvSpPr>
        <p:spPr/>
        <p:txBody>
          <a:bodyPr/>
          <a:lstStyle/>
          <a:p>
            <a:endParaRPr kumimoji="1" lang="ja-JP" altLang="en-US" dirty="0"/>
          </a:p>
        </p:txBody>
      </p:sp>
      <p:sp>
        <p:nvSpPr>
          <p:cNvPr id="23" name="タイトル 22">
            <a:extLst>
              <a:ext uri="{FF2B5EF4-FFF2-40B4-BE49-F238E27FC236}">
                <a16:creationId xmlns:a16="http://schemas.microsoft.com/office/drawing/2014/main" id="{0EAD9A51-60B9-AF69-6B3C-198D50CC8243}"/>
              </a:ext>
            </a:extLst>
          </p:cNvPr>
          <p:cNvSpPr>
            <a:spLocks noGrp="1"/>
          </p:cNvSpPr>
          <p:nvPr>
            <p:ph type="title"/>
          </p:nvPr>
        </p:nvSpPr>
        <p:spPr>
          <a:xfrm>
            <a:off x="95560" y="748006"/>
            <a:ext cx="7235167" cy="3312381"/>
          </a:xfrm>
        </p:spPr>
        <p:txBody>
          <a:bodyPr>
            <a:normAutofit/>
          </a:bodyPr>
          <a:lstStyle/>
          <a:p>
            <a:r>
              <a:rPr lang="en-US" sz="7200" b="1" dirty="0"/>
              <a:t>PIL</a:t>
            </a:r>
            <a:endParaRPr kumimoji="1" lang="ja-JP" altLang="en-US" sz="7200" dirty="0">
              <a:latin typeface="Route 159 Bold" pitchFamily="50" charset="0"/>
            </a:endParaRPr>
          </a:p>
        </p:txBody>
      </p:sp>
      <p:sp>
        <p:nvSpPr>
          <p:cNvPr id="31" name="テキスト プレースホルダー 30">
            <a:extLst>
              <a:ext uri="{FF2B5EF4-FFF2-40B4-BE49-F238E27FC236}">
                <a16:creationId xmlns:a16="http://schemas.microsoft.com/office/drawing/2014/main" id="{DED6F885-34CE-4ABF-9342-094629D6C381}"/>
              </a:ext>
            </a:extLst>
          </p:cNvPr>
          <p:cNvSpPr>
            <a:spLocks noGrp="1"/>
          </p:cNvSpPr>
          <p:nvPr>
            <p:ph type="body" sz="quarter" idx="42"/>
          </p:nvPr>
        </p:nvSpPr>
        <p:spPr>
          <a:xfrm>
            <a:off x="-57607" y="4513881"/>
            <a:ext cx="7227000" cy="2086317"/>
          </a:xfrm>
        </p:spPr>
        <p:txBody>
          <a:bodyPr/>
          <a:lstStyle/>
          <a:p>
            <a:r>
              <a:rPr lang="en-US" sz="3600" b="1" dirty="0">
                <a:latin typeface="Arial Rounded MT Bold" panose="020F0704030504030204" pitchFamily="34" charset="0"/>
              </a:rPr>
              <a:t>PIL (Optional): </a:t>
            </a:r>
            <a:r>
              <a:rPr lang="en-US" sz="3600" dirty="0">
                <a:latin typeface="Arial Rounded MT Bold" panose="020F0704030504030204" pitchFamily="34" charset="0"/>
              </a:rPr>
              <a:t>If the code is intended to work with image processing, the Pillow (PIL Fork) library might be necessary</a:t>
            </a:r>
          </a:p>
        </p:txBody>
      </p:sp>
      <p:sp>
        <p:nvSpPr>
          <p:cNvPr id="32" name="テキスト プレースホルダー 31">
            <a:extLst>
              <a:ext uri="{FF2B5EF4-FFF2-40B4-BE49-F238E27FC236}">
                <a16:creationId xmlns:a16="http://schemas.microsoft.com/office/drawing/2014/main" id="{5350C0D2-D54D-17A4-9F70-AF07C1B2C95D}"/>
              </a:ext>
            </a:extLst>
          </p:cNvPr>
          <p:cNvSpPr>
            <a:spLocks noGrp="1"/>
          </p:cNvSpPr>
          <p:nvPr>
            <p:ph type="body" sz="quarter" idx="43"/>
          </p:nvPr>
        </p:nvSpPr>
        <p:spPr/>
        <p:txBody>
          <a:bodyPr/>
          <a:lstStyle/>
          <a:p>
            <a:r>
              <a:rPr lang="en-US" altLang="ja-JP" dirty="0"/>
              <a:t>Modules</a:t>
            </a:r>
            <a:endParaRPr kumimoji="1" lang="ja-JP" altLang="en-US" dirty="0"/>
          </a:p>
        </p:txBody>
      </p:sp>
      <p:sp>
        <p:nvSpPr>
          <p:cNvPr id="33" name="テキスト プレースホルダー 32">
            <a:extLst>
              <a:ext uri="{FF2B5EF4-FFF2-40B4-BE49-F238E27FC236}">
                <a16:creationId xmlns:a16="http://schemas.microsoft.com/office/drawing/2014/main" id="{E560EB35-0E25-8982-7B18-9E88350707C7}"/>
              </a:ext>
            </a:extLst>
          </p:cNvPr>
          <p:cNvSpPr>
            <a:spLocks noGrp="1"/>
          </p:cNvSpPr>
          <p:nvPr>
            <p:ph type="body" sz="quarter" idx="44"/>
          </p:nvPr>
        </p:nvSpPr>
        <p:spPr>
          <a:xfrm>
            <a:off x="264202" y="4165454"/>
            <a:ext cx="3240000" cy="72000"/>
          </a:xfrm>
        </p:spPr>
        <p:txBody>
          <a:bodyPr/>
          <a:lstStyle/>
          <a:p>
            <a:endParaRPr kumimoji="1" lang="ja-JP" altLang="en-US" dirty="0"/>
          </a:p>
        </p:txBody>
      </p:sp>
    </p:spTree>
    <p:extLst>
      <p:ext uri="{BB962C8B-B14F-4D97-AF65-F5344CB8AC3E}">
        <p14:creationId xmlns:p14="http://schemas.microsoft.com/office/powerpoint/2010/main" val="1671382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FE4B90-E49D-4E6D-9BE3-17F3F2C816BB}"/>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l="60" t="6"/>
          <a:stretch/>
        </p:blipFill>
        <p:spPr>
          <a:xfrm>
            <a:off x="-136488" y="-231920"/>
            <a:ext cx="6344536" cy="7973328"/>
          </a:xfrm>
          <a:prstGeom prst="rect">
            <a:avLst/>
          </a:prstGeom>
          <a:ln>
            <a:noFill/>
          </a:ln>
          <a:effectLst>
            <a:outerShdw algn="tl" blurRad="190500" rotWithShape="0">
              <a:srgbClr val="000000">
                <a:alpha val="70000"/>
              </a:srgbClr>
            </a:outerShdw>
          </a:effectLst>
        </p:spPr>
      </p:pic>
      <p:sp>
        <p:nvSpPr>
          <p:cNvPr id="4" name="直角三角形 3"/>
          <p:cNvSpPr/>
          <p:nvPr/>
        </p:nvSpPr>
        <p:spPr>
          <a:xfrm flipH="1">
            <a:off x="-3" y="2709331"/>
            <a:ext cx="18286412" cy="7560840"/>
          </a:xfrm>
          <a:custGeom>
            <a:avLst/>
            <a:gdLst/>
            <a:ahLst/>
            <a:cxnLst/>
            <a:rect b="b" l="l" r="r" t="t"/>
            <a:pathLst>
              <a:path h="7560840" w="18286412">
                <a:moveTo>
                  <a:pt x="0" y="0"/>
                </a:moveTo>
                <a:lnTo>
                  <a:pt x="0" y="4635515"/>
                </a:lnTo>
                <a:lnTo>
                  <a:pt x="0" y="7560840"/>
                </a:lnTo>
                <a:lnTo>
                  <a:pt x="18286412" y="7560840"/>
                </a:lnTo>
                <a:lnTo>
                  <a:pt x="18286412" y="46355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2" name="テキスト ボックス 1"/>
          <p:cNvSpPr txBox="1"/>
          <p:nvPr/>
        </p:nvSpPr>
        <p:spPr>
          <a:xfrm>
            <a:off x="9842991" y="4866354"/>
            <a:ext cx="7830870" cy="2123658"/>
          </a:xfrm>
          <a:prstGeom prst="rect">
            <a:avLst/>
          </a:prstGeom>
          <a:noFill/>
        </p:spPr>
        <p:txBody>
          <a:bodyPr rtlCol="0" wrap="square">
            <a:spAutoFit/>
          </a:bodyPr>
          <a:lstStyle/>
          <a:p>
            <a:pPr algn="l" defTabSz="1632753" eaLnBrk="1" fontAlgn="auto" hangingPunct="1" indent="0" latinLnBrk="0" lvl="0" marL="0" marR="0" rtl="0">
              <a:lnSpc>
                <a:spcPct val="100000"/>
              </a:lnSpc>
              <a:spcBef>
                <a:spcPts val="0"/>
              </a:spcBef>
              <a:spcAft>
                <a:spcPts val="0"/>
              </a:spcAft>
              <a:buClrTx/>
              <a:buSzTx/>
              <a:buFontTx/>
              <a:buNone/>
              <a:tabLst/>
              <a:defRPr/>
            </a:pPr>
            <a:r>
              <a:rPr altLang="ja-JP" b="1" baseline="0" cap="none" dirty="0" i="0" kern="1200" kumimoji="1" lang="en-US" noProof="0" normalizeH="0" spc="300" strike="noStrike" sz="6600" u="none">
                <a:ln>
                  <a:noFill/>
                </a:ln>
                <a:solidFill>
                  <a:srgbClr val="FFFFFF"/>
                </a:solidFill>
                <a:effectLst/>
                <a:uLnTx/>
                <a:uFillTx/>
                <a:latin charset="0" panose="020F0704030504030204" pitchFamily="34" typeface="Arial Rounded MT Bold"/>
                <a:cs typeface="+mn-cs"/>
              </a:rPr>
              <a:t>J.S.S.S.D PAVAN KUMAR</a:t>
            </a:r>
            <a:endParaRPr altLang="en-US" b="1" baseline="0" cap="none" dirty="0" i="0" kern="1200" kumimoji="1" lang="ja-JP" noProof="0" normalizeH="0" spc="300" strike="noStrike" sz="6600" u="none">
              <a:ln>
                <a:noFill/>
              </a:ln>
              <a:solidFill>
                <a:srgbClr val="FFFFFF"/>
              </a:solidFill>
              <a:effectLst/>
              <a:uLnTx/>
              <a:uFillTx/>
              <a:latin charset="0" panose="020F0704030504030204" pitchFamily="34" typeface="Arial Rounded MT Bold"/>
              <a:cs typeface="+mn-cs"/>
            </a:endParaRPr>
          </a:p>
        </p:txBody>
      </p:sp>
      <p:sp>
        <p:nvSpPr>
          <p:cNvPr id="7" name="平行四辺形 6"/>
          <p:cNvSpPr/>
          <p:nvPr/>
        </p:nvSpPr>
        <p:spPr>
          <a:xfrm rot="20740135">
            <a:off x="-102848" y="7227191"/>
            <a:ext cx="7879033" cy="10644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8" name="平行四辺形 7"/>
          <p:cNvSpPr/>
          <p:nvPr/>
        </p:nvSpPr>
        <p:spPr>
          <a:xfrm rot="20740135">
            <a:off x="830145" y="8238890"/>
            <a:ext cx="7879033" cy="2870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9" name="平行四辺形 8"/>
          <p:cNvSpPr/>
          <p:nvPr/>
        </p:nvSpPr>
        <p:spPr>
          <a:xfrm rot="20740135">
            <a:off x="7606487" y="4361866"/>
            <a:ext cx="4977711" cy="574052"/>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10" name="平行四辺形 9"/>
          <p:cNvSpPr/>
          <p:nvPr/>
        </p:nvSpPr>
        <p:spPr>
          <a:xfrm rot="20740135">
            <a:off x="10003272" y="3611231"/>
            <a:ext cx="4977711" cy="2870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dirty="0" i="0" kern="1200" kumimoji="1" lang="ja-JP" noProof="0" normalizeH="0" spc="0" strike="noStrike" sz="3200" u="none">
              <a:ln>
                <a:noFill/>
              </a:ln>
              <a:solidFill>
                <a:srgbClr val="595959"/>
              </a:solidFill>
              <a:effectLst/>
              <a:uLnTx/>
              <a:uFillTx/>
              <a:latin typeface="Roboto Light"/>
              <a:cs typeface="+mn-cs"/>
            </a:endParaRPr>
          </a:p>
        </p:txBody>
      </p:sp>
      <p:sp>
        <p:nvSpPr>
          <p:cNvPr id="11" name="平行四辺形 10"/>
          <p:cNvSpPr/>
          <p:nvPr/>
        </p:nvSpPr>
        <p:spPr>
          <a:xfrm rot="20740135">
            <a:off x="-150396" y="7285824"/>
            <a:ext cx="4977711" cy="423599"/>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12" name="テキスト ボックス 11"/>
          <p:cNvSpPr txBox="1"/>
          <p:nvPr/>
        </p:nvSpPr>
        <p:spPr>
          <a:xfrm rot="20732246">
            <a:off x="293365" y="7381101"/>
            <a:ext cx="6942602" cy="830997"/>
          </a:xfrm>
          <a:prstGeom prst="rect">
            <a:avLst/>
          </a:prstGeom>
          <a:noFill/>
        </p:spPr>
        <p:txBody>
          <a:bodyPr rtlCol="0" wrap="square">
            <a:spAutoFit/>
          </a:bodyPr>
          <a:lstStyle/>
          <a:p>
            <a:pPr algn="ctr" defTabSz="1632753" eaLnBrk="1" fontAlgn="auto" hangingPunct="1" indent="0" latinLnBrk="0" lvl="0" marL="0" marR="0" rtl="0">
              <a:lnSpc>
                <a:spcPct val="100000"/>
              </a:lnSpc>
              <a:spcBef>
                <a:spcPts val="0"/>
              </a:spcBef>
              <a:spcAft>
                <a:spcPts val="0"/>
              </a:spcAft>
              <a:buClrTx/>
              <a:buSzTx/>
              <a:buFontTx/>
              <a:buNone/>
              <a:tabLst/>
              <a:defRPr/>
            </a:pPr>
            <a:r>
              <a:rPr altLang="ja-JP" b="0" baseline="0" cap="none" dirty="0" i="0" kern="1200" kumimoji="1" lang="en-US" noProof="0" normalizeH="0" spc="300" strike="noStrike" sz="4800" u="none">
                <a:ln>
                  <a:noFill/>
                </a:ln>
                <a:solidFill>
                  <a:srgbClr val="0098BF"/>
                </a:solidFill>
                <a:effectLst/>
                <a:uLnTx/>
                <a:uFillTx/>
                <a:latin typeface="Roboto Condensed Light"/>
                <a:cs typeface="+mn-cs"/>
              </a:rPr>
              <a:t>Developer</a:t>
            </a:r>
            <a:endParaRPr altLang="en-US" b="0" baseline="0" cap="none" dirty="0" i="0" kern="1200" kumimoji="1" lang="ja-JP" noProof="0" normalizeH="0" spc="300" strike="noStrike" sz="4800" u="none">
              <a:ln>
                <a:noFill/>
              </a:ln>
              <a:solidFill>
                <a:srgbClr val="0098BF"/>
              </a:solidFill>
              <a:effectLst/>
              <a:uLnTx/>
              <a:uFillTx/>
              <a:latin typeface="Roboto Condensed Light"/>
              <a:cs typeface="+mn-cs"/>
            </a:endParaRPr>
          </a:p>
        </p:txBody>
      </p:sp>
      <p:sp>
        <p:nvSpPr>
          <p:cNvPr id="14" name="平行四辺形 13"/>
          <p:cNvSpPr/>
          <p:nvPr/>
        </p:nvSpPr>
        <p:spPr>
          <a:xfrm rot="20740135">
            <a:off x="275489" y="9205075"/>
            <a:ext cx="3233854" cy="171221"/>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i="0" kern="1200" kumimoji="1" lang="ja-JP" noProof="0" normalizeH="0" spc="0" strike="noStrike" sz="3200" u="none">
              <a:ln>
                <a:noFill/>
              </a:ln>
              <a:solidFill>
                <a:srgbClr val="595959"/>
              </a:solidFill>
              <a:effectLst/>
              <a:uLnTx/>
              <a:uFillTx/>
              <a:latin typeface="Roboto Light"/>
              <a:cs typeface="+mn-cs"/>
            </a:endParaRPr>
          </a:p>
        </p:txBody>
      </p:sp>
      <p:sp>
        <p:nvSpPr>
          <p:cNvPr id="16" name="平行四辺形 15"/>
          <p:cNvSpPr/>
          <p:nvPr/>
        </p:nvSpPr>
        <p:spPr>
          <a:xfrm rot="20740135">
            <a:off x="7979503" y="4000736"/>
            <a:ext cx="3767564" cy="16194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1632753" eaLnBrk="1" fontAlgn="auto" hangingPunct="1" indent="0" latinLnBrk="0" lvl="0" marL="0" marR="0" rtl="0">
              <a:lnSpc>
                <a:spcPct val="100000"/>
              </a:lnSpc>
              <a:spcBef>
                <a:spcPts val="0"/>
              </a:spcBef>
              <a:spcAft>
                <a:spcPts val="0"/>
              </a:spcAft>
              <a:buClrTx/>
              <a:buSzTx/>
              <a:buFontTx/>
              <a:buNone/>
              <a:tabLst/>
              <a:defRPr/>
            </a:pPr>
            <a:endParaRPr altLang="en-US" b="0" baseline="0" cap="none" dirty="0" i="0" kern="1200" kumimoji="1" lang="ja-JP" noProof="0" normalizeH="0" spc="0" strike="noStrike" sz="3200" u="none">
              <a:ln>
                <a:noFill/>
              </a:ln>
              <a:solidFill>
                <a:srgbClr val="595959"/>
              </a:solidFill>
              <a:effectLst/>
              <a:uLnTx/>
              <a:uFillTx/>
              <a:latin typeface="Roboto Light"/>
              <a:cs typeface="+mn-cs"/>
            </a:endParaRPr>
          </a:p>
        </p:txBody>
      </p:sp>
      <p:sp>
        <p:nvSpPr>
          <p:cNvPr id="17" name="テキスト ボックス 16"/>
          <p:cNvSpPr txBox="1"/>
          <p:nvPr/>
        </p:nvSpPr>
        <p:spPr>
          <a:xfrm>
            <a:off x="9992085" y="7083961"/>
            <a:ext cx="9001000" cy="2015680"/>
          </a:xfrm>
          <a:prstGeom prst="rect">
            <a:avLst/>
          </a:prstGeom>
          <a:noFill/>
        </p:spPr>
        <p:txBody>
          <a:bodyPr rtlCol="0" wrap="square">
            <a:spAutoFit/>
          </a:bodyPr>
          <a:lstStyle/>
          <a:p>
            <a:pPr algn="l" defTabSz="1632753" eaLnBrk="1" fontAlgn="auto" hangingPunct="1" indent="0" latinLnBrk="0" lvl="0" marL="0" marR="0" rtl="0">
              <a:lnSpc>
                <a:spcPct val="120000"/>
              </a:lnSpc>
              <a:spcBef>
                <a:spcPts val="0"/>
              </a:spcBef>
              <a:spcAft>
                <a:spcPts val="0"/>
              </a:spcAft>
              <a:buClrTx/>
              <a:buSzTx/>
              <a:buFontTx/>
              <a:buNone/>
              <a:tabLst/>
              <a:defRPr/>
            </a:pPr>
            <a:r>
              <a:rPr altLang="ja-JP" b="0" baseline="0" cap="none" dirty="0" i="0" kern="1200" kumimoji="1" lang="en-US" noProof="0" normalizeH="0" spc="0" strike="noStrike" sz="3600" u="none">
                <a:ln>
                  <a:noFill/>
                </a:ln>
                <a:solidFill>
                  <a:srgbClr val="FFFFFF"/>
                </a:solidFill>
                <a:effectLst/>
                <a:uLnTx/>
                <a:uFillTx/>
                <a:latin charset="0" panose="020B0502040204020203" pitchFamily="34" typeface="Bahnschrift"/>
                <a:cs typeface="+mn-cs"/>
              </a:rPr>
              <a:t>II B.C.A – 1</a:t>
            </a:r>
          </a:p>
          <a:p>
            <a:pPr algn="l" defTabSz="1632753" eaLnBrk="1" fontAlgn="auto" hangingPunct="1" indent="0" latinLnBrk="0" lvl="0" marL="0" marR="0" rtl="0">
              <a:lnSpc>
                <a:spcPct val="120000"/>
              </a:lnSpc>
              <a:spcBef>
                <a:spcPts val="0"/>
              </a:spcBef>
              <a:spcAft>
                <a:spcPts val="0"/>
              </a:spcAft>
              <a:buClrTx/>
              <a:buSzTx/>
              <a:buFontTx/>
              <a:buNone/>
              <a:tabLst/>
              <a:defRPr/>
            </a:pPr>
            <a:r>
              <a:rPr altLang="ja-JP" dirty="0" lang="en-US" sz="3600">
                <a:solidFill>
                  <a:srgbClr val="FFFFFF"/>
                </a:solidFill>
                <a:latin charset="0" panose="020B0502040204020203" pitchFamily="34" typeface="Bahnschrift"/>
              </a:rPr>
              <a:t>K.B.N COLLEGE</a:t>
            </a:r>
            <a:r>
              <a:rPr altLang="ja-JP" b="0" baseline="0" cap="none" dirty="0" i="0" kern="1200" kumimoji="1" lang="en-US" noProof="0" normalizeH="0" spc="0" strike="noStrike" sz="3600" u="none">
                <a:ln>
                  <a:noFill/>
                </a:ln>
                <a:solidFill>
                  <a:srgbClr val="FFFFFF"/>
                </a:solidFill>
                <a:effectLst/>
                <a:uLnTx/>
                <a:uFillTx/>
                <a:latin charset="0" panose="020B0502040204020203" pitchFamily="34" typeface="Bahnschrift"/>
                <a:cs typeface="+mn-cs"/>
              </a:rPr>
              <a:t> </a:t>
            </a:r>
          </a:p>
          <a:p>
            <a:pPr algn="l" defTabSz="1632753" eaLnBrk="1" fontAlgn="auto" hangingPunct="1" indent="0" latinLnBrk="0" lvl="0" marL="0" marR="0" rtl="0">
              <a:lnSpc>
                <a:spcPct val="120000"/>
              </a:lnSpc>
              <a:spcBef>
                <a:spcPts val="0"/>
              </a:spcBef>
              <a:spcAft>
                <a:spcPts val="0"/>
              </a:spcAft>
              <a:buClrTx/>
              <a:buSzTx/>
              <a:buFontTx/>
              <a:buNone/>
              <a:tabLst/>
              <a:defRPr/>
            </a:pPr>
            <a:endParaRPr altLang="en-US" b="0" baseline="0" cap="none" dirty="0" i="0" kern="1200" kumimoji="1" lang="ja-JP" noProof="0" normalizeH="0" spc="0" strike="noStrike" sz="3600" u="none">
              <a:ln>
                <a:noFill/>
              </a:ln>
              <a:solidFill>
                <a:srgbClr val="FFFFFF"/>
              </a:solidFill>
              <a:effectLst/>
              <a:uLnTx/>
              <a:uFillTx/>
              <a:latin charset="0" panose="020B0502040204020203" pitchFamily="34" typeface="Bahnschrift"/>
              <a:cs typeface="+mn-cs"/>
            </a:endParaRPr>
          </a:p>
        </p:txBody>
      </p:sp>
      <p:pic>
        <p:nvPicPr>
          <p:cNvPr descr="Dev Guy Animated by Brett Sauers on Dribbble" id="6146" name="Picture 2">
            <a:extLst>
              <a:ext uri="{FF2B5EF4-FFF2-40B4-BE49-F238E27FC236}">
                <a16:creationId xmlns:a16="http://schemas.microsoft.com/office/drawing/2014/main" id="{DAACBB7D-8C2F-80BE-187E-D00BA8970E5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05341" y="5543040"/>
            <a:ext cx="6593203" cy="49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884011"/>
      </p:ext>
    </p:extLst>
  </p:cSld>
  <p:clrMapOvr>
    <a:masterClrMapping/>
  </p:clrMapOvr>
  <mc:AlternateContent xmlns:mc="http://schemas.openxmlformats.org/markup-compatibility/2006" xmlns:p14="http://schemas.microsoft.com/office/powerpoint/2010/main">
    <mc:Choice Requires="p14">
      <p:transition advClick="0" advTm="10000" p14:dur="2000" spd="slow">
        <p14:window dir="vert"/>
      </p:transition>
    </mc:Choice>
    <mc:Fallback xmlns="">
      <p:transition advClick="0" advTm="10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decel="100000" fill="hold" grpId="0" id="9" nodeType="afterEffect" presetClass="entr" presetID="2" presetSubtype="12">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300" fill="hold" id="11"/>
                                        <p:tgtEl>
                                          <p:spTgt spid="16"/>
                                        </p:tgtEl>
                                        <p:attrNameLst>
                                          <p:attrName>ppt_x</p:attrName>
                                        </p:attrNameLst>
                                      </p:cBhvr>
                                      <p:tavLst>
                                        <p:tav tm="0">
                                          <p:val>
                                            <p:strVal val="0-#ppt_w/2"/>
                                          </p:val>
                                        </p:tav>
                                        <p:tav tm="100000">
                                          <p:val>
                                            <p:strVal val="#ppt_x"/>
                                          </p:val>
                                        </p:tav>
                                      </p:tavLst>
                                    </p:anim>
                                    <p:anim calcmode="lin" valueType="num">
                                      <p:cBhvr additive="base">
                                        <p:cTn dur="300" fill="hold" id="12"/>
                                        <p:tgtEl>
                                          <p:spTgt spid="16"/>
                                        </p:tgtEl>
                                        <p:attrNameLst>
                                          <p:attrName>ppt_y</p:attrName>
                                        </p:attrNameLst>
                                      </p:cBhvr>
                                      <p:tavLst>
                                        <p:tav tm="0">
                                          <p:val>
                                            <p:strVal val="1+#ppt_h/2"/>
                                          </p:val>
                                        </p:tav>
                                        <p:tav tm="100000">
                                          <p:val>
                                            <p:strVal val="#ppt_y"/>
                                          </p:val>
                                        </p:tav>
                                      </p:tavLst>
                                    </p:anim>
                                  </p:childTnLst>
                                </p:cTn>
                              </p:par>
                              <p:par>
                                <p:cTn decel="100000" fill="hold" grpId="0" id="13" nodeType="withEffect" presetClass="entr" presetID="2" presetSubtype="12">
                                  <p:stCondLst>
                                    <p:cond delay="200"/>
                                  </p:stCondLst>
                                  <p:childTnLst>
                                    <p:set>
                                      <p:cBhvr>
                                        <p:cTn dur="1" fill="hold" id="14">
                                          <p:stCondLst>
                                            <p:cond delay="0"/>
                                          </p:stCondLst>
                                        </p:cTn>
                                        <p:tgtEl>
                                          <p:spTgt spid="9"/>
                                        </p:tgtEl>
                                        <p:attrNameLst>
                                          <p:attrName>style.visibility</p:attrName>
                                        </p:attrNameLst>
                                      </p:cBhvr>
                                      <p:to>
                                        <p:strVal val="visible"/>
                                      </p:to>
                                    </p:set>
                                    <p:anim calcmode="lin" valueType="num">
                                      <p:cBhvr additive="base">
                                        <p:cTn dur="300" fill="hold" id="15"/>
                                        <p:tgtEl>
                                          <p:spTgt spid="9"/>
                                        </p:tgtEl>
                                        <p:attrNameLst>
                                          <p:attrName>ppt_x</p:attrName>
                                        </p:attrNameLst>
                                      </p:cBhvr>
                                      <p:tavLst>
                                        <p:tav tm="0">
                                          <p:val>
                                            <p:strVal val="0-#ppt_w/2"/>
                                          </p:val>
                                        </p:tav>
                                        <p:tav tm="100000">
                                          <p:val>
                                            <p:strVal val="#ppt_x"/>
                                          </p:val>
                                        </p:tav>
                                      </p:tavLst>
                                    </p:anim>
                                    <p:anim calcmode="lin" valueType="num">
                                      <p:cBhvr additive="base">
                                        <p:cTn dur="300" fill="hold" id="16"/>
                                        <p:tgtEl>
                                          <p:spTgt spid="9"/>
                                        </p:tgtEl>
                                        <p:attrNameLst>
                                          <p:attrName>ppt_y</p:attrName>
                                        </p:attrNameLst>
                                      </p:cBhvr>
                                      <p:tavLst>
                                        <p:tav tm="0">
                                          <p:val>
                                            <p:strVal val="1+#ppt_h/2"/>
                                          </p:val>
                                        </p:tav>
                                        <p:tav tm="100000">
                                          <p:val>
                                            <p:strVal val="#ppt_y"/>
                                          </p:val>
                                        </p:tav>
                                      </p:tavLst>
                                    </p:anim>
                                  </p:childTnLst>
                                </p:cTn>
                              </p:par>
                              <p:par>
                                <p:cTn decel="100000" fill="hold" grpId="0" id="17" nodeType="withEffect" presetClass="entr" presetID="2" presetSubtype="12">
                                  <p:stCondLst>
                                    <p:cond delay="300"/>
                                  </p:stCondLst>
                                  <p:childTnLst>
                                    <p:set>
                                      <p:cBhvr>
                                        <p:cTn dur="1" fill="hold" id="18">
                                          <p:stCondLst>
                                            <p:cond delay="0"/>
                                          </p:stCondLst>
                                        </p:cTn>
                                        <p:tgtEl>
                                          <p:spTgt spid="10"/>
                                        </p:tgtEl>
                                        <p:attrNameLst>
                                          <p:attrName>style.visibility</p:attrName>
                                        </p:attrNameLst>
                                      </p:cBhvr>
                                      <p:to>
                                        <p:strVal val="visible"/>
                                      </p:to>
                                    </p:set>
                                    <p:anim calcmode="lin" valueType="num">
                                      <p:cBhvr additive="base">
                                        <p:cTn dur="300" fill="hold" id="19"/>
                                        <p:tgtEl>
                                          <p:spTgt spid="10"/>
                                        </p:tgtEl>
                                        <p:attrNameLst>
                                          <p:attrName>ppt_x</p:attrName>
                                        </p:attrNameLst>
                                      </p:cBhvr>
                                      <p:tavLst>
                                        <p:tav tm="0">
                                          <p:val>
                                            <p:strVal val="0-#ppt_w/2"/>
                                          </p:val>
                                        </p:tav>
                                        <p:tav tm="100000">
                                          <p:val>
                                            <p:strVal val="#ppt_x"/>
                                          </p:val>
                                        </p:tav>
                                      </p:tavLst>
                                    </p:anim>
                                    <p:anim calcmode="lin" valueType="num">
                                      <p:cBhvr additive="base">
                                        <p:cTn dur="300" fill="hold" id="20"/>
                                        <p:tgtEl>
                                          <p:spTgt spid="10"/>
                                        </p:tgtEl>
                                        <p:attrNameLst>
                                          <p:attrName>ppt_y</p:attrName>
                                        </p:attrNameLst>
                                      </p:cBhvr>
                                      <p:tavLst>
                                        <p:tav tm="0">
                                          <p:val>
                                            <p:strVal val="1+#ppt_h/2"/>
                                          </p:val>
                                        </p:tav>
                                        <p:tav tm="100000">
                                          <p:val>
                                            <p:strVal val="#ppt_y"/>
                                          </p:val>
                                        </p:tav>
                                      </p:tavLst>
                                    </p:anim>
                                  </p:childTnLst>
                                </p:cTn>
                              </p:par>
                              <p:par>
                                <p:cTn decel="100000" fill="hold" grpId="0" id="21" nodeType="withEffect" presetClass="entr" presetID="2" presetSubtype="12">
                                  <p:stCondLst>
                                    <p:cond delay="400"/>
                                  </p:stCondLst>
                                  <p:childTnLst>
                                    <p:set>
                                      <p:cBhvr>
                                        <p:cTn dur="1" fill="hold" id="22">
                                          <p:stCondLst>
                                            <p:cond delay="0"/>
                                          </p:stCondLst>
                                        </p:cTn>
                                        <p:tgtEl>
                                          <p:spTgt spid="11"/>
                                        </p:tgtEl>
                                        <p:attrNameLst>
                                          <p:attrName>style.visibility</p:attrName>
                                        </p:attrNameLst>
                                      </p:cBhvr>
                                      <p:to>
                                        <p:strVal val="visible"/>
                                      </p:to>
                                    </p:set>
                                    <p:anim calcmode="lin" valueType="num">
                                      <p:cBhvr additive="base">
                                        <p:cTn dur="300" fill="hold" id="23"/>
                                        <p:tgtEl>
                                          <p:spTgt spid="11"/>
                                        </p:tgtEl>
                                        <p:attrNameLst>
                                          <p:attrName>ppt_x</p:attrName>
                                        </p:attrNameLst>
                                      </p:cBhvr>
                                      <p:tavLst>
                                        <p:tav tm="0">
                                          <p:val>
                                            <p:strVal val="0-#ppt_w/2"/>
                                          </p:val>
                                        </p:tav>
                                        <p:tav tm="100000">
                                          <p:val>
                                            <p:strVal val="#ppt_x"/>
                                          </p:val>
                                        </p:tav>
                                      </p:tavLst>
                                    </p:anim>
                                    <p:anim calcmode="lin" valueType="num">
                                      <p:cBhvr additive="base">
                                        <p:cTn dur="300" fill="hold" id="24"/>
                                        <p:tgtEl>
                                          <p:spTgt spid="11"/>
                                        </p:tgtEl>
                                        <p:attrNameLst>
                                          <p:attrName>ppt_y</p:attrName>
                                        </p:attrNameLst>
                                      </p:cBhvr>
                                      <p:tavLst>
                                        <p:tav tm="0">
                                          <p:val>
                                            <p:strVal val="1+#ppt_h/2"/>
                                          </p:val>
                                        </p:tav>
                                        <p:tav tm="100000">
                                          <p:val>
                                            <p:strVal val="#ppt_y"/>
                                          </p:val>
                                        </p:tav>
                                      </p:tavLst>
                                    </p:anim>
                                  </p:childTnLst>
                                </p:cTn>
                              </p:par>
                              <p:par>
                                <p:cTn decel="100000" fill="hold" grpId="0" id="25" nodeType="withEffect" presetClass="entr" presetID="2" presetSubtype="12">
                                  <p:stCondLst>
                                    <p:cond delay="500"/>
                                  </p:stCondLst>
                                  <p:childTnLst>
                                    <p:set>
                                      <p:cBhvr>
                                        <p:cTn dur="1" fill="hold" id="26">
                                          <p:stCondLst>
                                            <p:cond delay="0"/>
                                          </p:stCondLst>
                                        </p:cTn>
                                        <p:tgtEl>
                                          <p:spTgt spid="12"/>
                                        </p:tgtEl>
                                        <p:attrNameLst>
                                          <p:attrName>style.visibility</p:attrName>
                                        </p:attrNameLst>
                                      </p:cBhvr>
                                      <p:to>
                                        <p:strVal val="visible"/>
                                      </p:to>
                                    </p:set>
                                    <p:anim calcmode="lin" valueType="num">
                                      <p:cBhvr additive="base">
                                        <p:cTn dur="300" fill="hold" id="27"/>
                                        <p:tgtEl>
                                          <p:spTgt spid="12"/>
                                        </p:tgtEl>
                                        <p:attrNameLst>
                                          <p:attrName>ppt_x</p:attrName>
                                        </p:attrNameLst>
                                      </p:cBhvr>
                                      <p:tavLst>
                                        <p:tav tm="0">
                                          <p:val>
                                            <p:strVal val="0-#ppt_w/2"/>
                                          </p:val>
                                        </p:tav>
                                        <p:tav tm="100000">
                                          <p:val>
                                            <p:strVal val="#ppt_x"/>
                                          </p:val>
                                        </p:tav>
                                      </p:tavLst>
                                    </p:anim>
                                    <p:anim calcmode="lin" valueType="num">
                                      <p:cBhvr additive="base">
                                        <p:cTn dur="300" fill="hold" id="28"/>
                                        <p:tgtEl>
                                          <p:spTgt spid="12"/>
                                        </p:tgtEl>
                                        <p:attrNameLst>
                                          <p:attrName>ppt_y</p:attrName>
                                        </p:attrNameLst>
                                      </p:cBhvr>
                                      <p:tavLst>
                                        <p:tav tm="0">
                                          <p:val>
                                            <p:strVal val="1+#ppt_h/2"/>
                                          </p:val>
                                        </p:tav>
                                        <p:tav tm="100000">
                                          <p:val>
                                            <p:strVal val="#ppt_y"/>
                                          </p:val>
                                        </p:tav>
                                      </p:tavLst>
                                    </p:anim>
                                  </p:childTnLst>
                                </p:cTn>
                              </p:par>
                              <p:par>
                                <p:cTn decel="100000" fill="hold" grpId="0" id="29" nodeType="withEffect" presetClass="entr" presetID="2" presetSubtype="12">
                                  <p:stCondLst>
                                    <p:cond delay="500"/>
                                  </p:stCondLst>
                                  <p:childTnLst>
                                    <p:set>
                                      <p:cBhvr>
                                        <p:cTn dur="1" fill="hold" id="30">
                                          <p:stCondLst>
                                            <p:cond delay="0"/>
                                          </p:stCondLst>
                                        </p:cTn>
                                        <p:tgtEl>
                                          <p:spTgt spid="7"/>
                                        </p:tgtEl>
                                        <p:attrNameLst>
                                          <p:attrName>style.visibility</p:attrName>
                                        </p:attrNameLst>
                                      </p:cBhvr>
                                      <p:to>
                                        <p:strVal val="visible"/>
                                      </p:to>
                                    </p:set>
                                    <p:anim calcmode="lin" valueType="num">
                                      <p:cBhvr additive="base">
                                        <p:cTn dur="300" fill="hold" id="31"/>
                                        <p:tgtEl>
                                          <p:spTgt spid="7"/>
                                        </p:tgtEl>
                                        <p:attrNameLst>
                                          <p:attrName>ppt_x</p:attrName>
                                        </p:attrNameLst>
                                      </p:cBhvr>
                                      <p:tavLst>
                                        <p:tav tm="0">
                                          <p:val>
                                            <p:strVal val="0-#ppt_w/2"/>
                                          </p:val>
                                        </p:tav>
                                        <p:tav tm="100000">
                                          <p:val>
                                            <p:strVal val="#ppt_x"/>
                                          </p:val>
                                        </p:tav>
                                      </p:tavLst>
                                    </p:anim>
                                    <p:anim calcmode="lin" valueType="num">
                                      <p:cBhvr additive="base">
                                        <p:cTn dur="300" fill="hold" id="32"/>
                                        <p:tgtEl>
                                          <p:spTgt spid="7"/>
                                        </p:tgtEl>
                                        <p:attrNameLst>
                                          <p:attrName>ppt_y</p:attrName>
                                        </p:attrNameLst>
                                      </p:cBhvr>
                                      <p:tavLst>
                                        <p:tav tm="0">
                                          <p:val>
                                            <p:strVal val="1+#ppt_h/2"/>
                                          </p:val>
                                        </p:tav>
                                        <p:tav tm="100000">
                                          <p:val>
                                            <p:strVal val="#ppt_y"/>
                                          </p:val>
                                        </p:tav>
                                      </p:tavLst>
                                    </p:anim>
                                  </p:childTnLst>
                                </p:cTn>
                              </p:par>
                              <p:par>
                                <p:cTn decel="100000" fill="hold" grpId="0" id="33" nodeType="withEffect" presetClass="entr" presetID="2" presetSubtype="12">
                                  <p:stCondLst>
                                    <p:cond delay="600"/>
                                  </p:stCondLst>
                                  <p:childTnLst>
                                    <p:set>
                                      <p:cBhvr>
                                        <p:cTn dur="1" fill="hold" id="34">
                                          <p:stCondLst>
                                            <p:cond delay="0"/>
                                          </p:stCondLst>
                                        </p:cTn>
                                        <p:tgtEl>
                                          <p:spTgt spid="8"/>
                                        </p:tgtEl>
                                        <p:attrNameLst>
                                          <p:attrName>style.visibility</p:attrName>
                                        </p:attrNameLst>
                                      </p:cBhvr>
                                      <p:to>
                                        <p:strVal val="visible"/>
                                      </p:to>
                                    </p:set>
                                    <p:anim calcmode="lin" valueType="num">
                                      <p:cBhvr additive="base">
                                        <p:cTn dur="300" fill="hold" id="35"/>
                                        <p:tgtEl>
                                          <p:spTgt spid="8"/>
                                        </p:tgtEl>
                                        <p:attrNameLst>
                                          <p:attrName>ppt_x</p:attrName>
                                        </p:attrNameLst>
                                      </p:cBhvr>
                                      <p:tavLst>
                                        <p:tav tm="0">
                                          <p:val>
                                            <p:strVal val="0-#ppt_w/2"/>
                                          </p:val>
                                        </p:tav>
                                        <p:tav tm="100000">
                                          <p:val>
                                            <p:strVal val="#ppt_x"/>
                                          </p:val>
                                        </p:tav>
                                      </p:tavLst>
                                    </p:anim>
                                    <p:anim calcmode="lin" valueType="num">
                                      <p:cBhvr additive="base">
                                        <p:cTn dur="300" fill="hold" id="36"/>
                                        <p:tgtEl>
                                          <p:spTgt spid="8"/>
                                        </p:tgtEl>
                                        <p:attrNameLst>
                                          <p:attrName>ppt_y</p:attrName>
                                        </p:attrNameLst>
                                      </p:cBhvr>
                                      <p:tavLst>
                                        <p:tav tm="0">
                                          <p:val>
                                            <p:strVal val="1+#ppt_h/2"/>
                                          </p:val>
                                        </p:tav>
                                        <p:tav tm="100000">
                                          <p:val>
                                            <p:strVal val="#ppt_y"/>
                                          </p:val>
                                        </p:tav>
                                      </p:tavLst>
                                    </p:anim>
                                  </p:childTnLst>
                                </p:cTn>
                              </p:par>
                              <p:par>
                                <p:cTn decel="100000" fill="hold" grpId="0" id="37" nodeType="withEffect" presetClass="entr" presetID="2" presetSubtype="12">
                                  <p:stCondLst>
                                    <p:cond delay="700"/>
                                  </p:stCondLst>
                                  <p:childTnLst>
                                    <p:set>
                                      <p:cBhvr>
                                        <p:cTn dur="1" fill="hold" id="38">
                                          <p:stCondLst>
                                            <p:cond delay="0"/>
                                          </p:stCondLst>
                                        </p:cTn>
                                        <p:tgtEl>
                                          <p:spTgt spid="14"/>
                                        </p:tgtEl>
                                        <p:attrNameLst>
                                          <p:attrName>style.visibility</p:attrName>
                                        </p:attrNameLst>
                                      </p:cBhvr>
                                      <p:to>
                                        <p:strVal val="visible"/>
                                      </p:to>
                                    </p:set>
                                    <p:anim calcmode="lin" valueType="num">
                                      <p:cBhvr additive="base">
                                        <p:cTn dur="300" fill="hold" id="39"/>
                                        <p:tgtEl>
                                          <p:spTgt spid="14"/>
                                        </p:tgtEl>
                                        <p:attrNameLst>
                                          <p:attrName>ppt_x</p:attrName>
                                        </p:attrNameLst>
                                      </p:cBhvr>
                                      <p:tavLst>
                                        <p:tav tm="0">
                                          <p:val>
                                            <p:strVal val="0-#ppt_w/2"/>
                                          </p:val>
                                        </p:tav>
                                        <p:tav tm="100000">
                                          <p:val>
                                            <p:strVal val="#ppt_x"/>
                                          </p:val>
                                        </p:tav>
                                      </p:tavLst>
                                    </p:anim>
                                    <p:anim calcmode="lin" valueType="num">
                                      <p:cBhvr additive="base">
                                        <p:cTn dur="300" fill="hold" id="40"/>
                                        <p:tgtEl>
                                          <p:spTgt spid="14"/>
                                        </p:tgtEl>
                                        <p:attrNameLst>
                                          <p:attrName>ppt_y</p:attrName>
                                        </p:attrNameLst>
                                      </p:cBhvr>
                                      <p:tavLst>
                                        <p:tav tm="0">
                                          <p:val>
                                            <p:strVal val="1+#ppt_h/2"/>
                                          </p:val>
                                        </p:tav>
                                        <p:tav tm="100000">
                                          <p:val>
                                            <p:strVal val="#ppt_y"/>
                                          </p:val>
                                        </p:tav>
                                      </p:tavLst>
                                    </p:anim>
                                  </p:childTnLst>
                                </p:cTn>
                              </p:par>
                            </p:childTnLst>
                          </p:cTn>
                        </p:par>
                        <p:par>
                          <p:cTn fill="hold" id="41">
                            <p:stCondLst>
                              <p:cond delay="1500"/>
                            </p:stCondLst>
                            <p:childTnLst>
                              <p:par>
                                <p:cTn decel="100000" fill="hold" grpId="0" id="42" nodeType="afterEffect" presetClass="entr" presetID="2" presetSubtype="2">
                                  <p:stCondLst>
                                    <p:cond delay="0"/>
                                  </p:stCondLst>
                                  <p:iterate type="lt">
                                    <p:tmPct val="10000"/>
                                  </p:iterate>
                                  <p:childTnLst>
                                    <p:set>
                                      <p:cBhvr>
                                        <p:cTn dur="1" fill="hold" id="43">
                                          <p:stCondLst>
                                            <p:cond delay="0"/>
                                          </p:stCondLst>
                                        </p:cTn>
                                        <p:tgtEl>
                                          <p:spTgt spid="2"/>
                                        </p:tgtEl>
                                        <p:attrNameLst>
                                          <p:attrName>style.visibility</p:attrName>
                                        </p:attrNameLst>
                                      </p:cBhvr>
                                      <p:to>
                                        <p:strVal val="visible"/>
                                      </p:to>
                                    </p:set>
                                    <p:anim calcmode="lin" valueType="num">
                                      <p:cBhvr additive="base">
                                        <p:cTn dur="500" fill="hold" id="44"/>
                                        <p:tgtEl>
                                          <p:spTgt spid="2"/>
                                        </p:tgtEl>
                                        <p:attrNameLst>
                                          <p:attrName>ppt_x</p:attrName>
                                        </p:attrNameLst>
                                      </p:cBhvr>
                                      <p:tavLst>
                                        <p:tav tm="0">
                                          <p:val>
                                            <p:strVal val="1+#ppt_w/2"/>
                                          </p:val>
                                        </p:tav>
                                        <p:tav tm="100000">
                                          <p:val>
                                            <p:strVal val="#ppt_x"/>
                                          </p:val>
                                        </p:tav>
                                      </p:tavLst>
                                    </p:anim>
                                    <p:anim calcmode="lin" valueType="num">
                                      <p:cBhvr additive="base">
                                        <p:cTn dur="500" fill="hold" id="45"/>
                                        <p:tgtEl>
                                          <p:spTgt spid="2"/>
                                        </p:tgtEl>
                                        <p:attrNameLst>
                                          <p:attrName>ppt_y</p:attrName>
                                        </p:attrNameLst>
                                      </p:cBhvr>
                                      <p:tavLst>
                                        <p:tav tm="0">
                                          <p:val>
                                            <p:strVal val="#ppt_y"/>
                                          </p:val>
                                        </p:tav>
                                        <p:tav tm="100000">
                                          <p:val>
                                            <p:strVal val="#ppt_y"/>
                                          </p:val>
                                        </p:tav>
                                      </p:tavLst>
                                    </p:anim>
                                  </p:childTnLst>
                                </p:cTn>
                              </p:par>
                            </p:childTnLst>
                          </p:cTn>
                        </p:par>
                        <p:par>
                          <p:cTn fill="hold" id="46">
                            <p:stCondLst>
                              <p:cond delay="2900"/>
                            </p:stCondLst>
                            <p:childTnLst>
                              <p:par>
                                <p:cTn decel="100000" fill="hold" grpId="0" id="47" nodeType="afterEffect" presetClass="entr" presetID="2" presetSubtype="2">
                                  <p:stCondLst>
                                    <p:cond delay="0"/>
                                  </p:stCondLst>
                                  <p:childTnLst>
                                    <p:set>
                                      <p:cBhvr>
                                        <p:cTn dur="1" fill="hold" id="48">
                                          <p:stCondLst>
                                            <p:cond delay="0"/>
                                          </p:stCondLst>
                                        </p:cTn>
                                        <p:tgtEl>
                                          <p:spTgt spid="17"/>
                                        </p:tgtEl>
                                        <p:attrNameLst>
                                          <p:attrName>style.visibility</p:attrName>
                                        </p:attrNameLst>
                                      </p:cBhvr>
                                      <p:to>
                                        <p:strVal val="visible"/>
                                      </p:to>
                                    </p:set>
                                    <p:anim calcmode="lin" valueType="num">
                                      <p:cBhvr additive="base">
                                        <p:cTn dur="500" fill="hold" id="49"/>
                                        <p:tgtEl>
                                          <p:spTgt spid="17"/>
                                        </p:tgtEl>
                                        <p:attrNameLst>
                                          <p:attrName>ppt_x</p:attrName>
                                        </p:attrNameLst>
                                      </p:cBhvr>
                                      <p:tavLst>
                                        <p:tav tm="0">
                                          <p:val>
                                            <p:strVal val="1+#ppt_w/2"/>
                                          </p:val>
                                        </p:tav>
                                        <p:tav tm="100000">
                                          <p:val>
                                            <p:strVal val="#ppt_x"/>
                                          </p:val>
                                        </p:tav>
                                      </p:tavLst>
                                    </p:anim>
                                    <p:anim calcmode="lin" valueType="num">
                                      <p:cBhvr additive="base">
                                        <p:cTn dur="500" fill="hold" id="50"/>
                                        <p:tgtEl>
                                          <p:spTgt spid="17"/>
                                        </p:tgtEl>
                                        <p:attrNameLst>
                                          <p:attrName>ppt_y</p:attrName>
                                        </p:attrNameLst>
                                      </p:cBhvr>
                                      <p:tavLst>
                                        <p:tav tm="0">
                                          <p:val>
                                            <p:strVal val="#ppt_y"/>
                                          </p:val>
                                        </p:tav>
                                        <p:tav tm="100000">
                                          <p:val>
                                            <p:strVal val="#ppt_y"/>
                                          </p:val>
                                        </p:tav>
                                      </p:tavLst>
                                    </p:anim>
                                  </p:childTnLst>
                                </p:cTn>
                              </p:par>
                            </p:childTnLst>
                          </p:cTn>
                        </p:par>
                        <p:par>
                          <p:cTn fill="hold" id="51">
                            <p:stCondLst>
                              <p:cond delay="3400"/>
                            </p:stCondLst>
                            <p:childTnLst>
                              <p:par>
                                <p:cTn fill="hold" id="52" nodeType="afterEffect" presetClass="entr" presetID="10" presetSubtype="0">
                                  <p:stCondLst>
                                    <p:cond delay="0"/>
                                  </p:stCondLst>
                                  <p:childTnLst>
                                    <p:set>
                                      <p:cBhvr>
                                        <p:cTn dur="1" fill="hold" id="53">
                                          <p:stCondLst>
                                            <p:cond delay="0"/>
                                          </p:stCondLst>
                                        </p:cTn>
                                        <p:tgtEl>
                                          <p:spTgt spid="13"/>
                                        </p:tgtEl>
                                        <p:attrNameLst>
                                          <p:attrName>style.visibility</p:attrName>
                                        </p:attrNameLst>
                                      </p:cBhvr>
                                      <p:to>
                                        <p:strVal val="visible"/>
                                      </p:to>
                                    </p:set>
                                    <p:animEffect filter="fade" transition="in">
                                      <p:cBhvr>
                                        <p:cTn dur="500" id="54"/>
                                        <p:tgtEl>
                                          <p:spTgt spid="13"/>
                                        </p:tgtEl>
                                      </p:cBhvr>
                                    </p:animEffect>
                                  </p:childTnLst>
                                </p:cTn>
                              </p:par>
                            </p:childTnLst>
                          </p:cTn>
                        </p:par>
                        <p:par>
                          <p:cTn fill="hold" id="55">
                            <p:stCondLst>
                              <p:cond delay="3900"/>
                            </p:stCondLst>
                            <p:childTnLst>
                              <p:par>
                                <p:cTn fill="hold" id="56" nodeType="afterEffect" presetClass="entr" presetID="10" presetSubtype="0">
                                  <p:stCondLst>
                                    <p:cond delay="0"/>
                                  </p:stCondLst>
                                  <p:childTnLst>
                                    <p:set>
                                      <p:cBhvr>
                                        <p:cTn dur="1" fill="hold" id="57">
                                          <p:stCondLst>
                                            <p:cond delay="0"/>
                                          </p:stCondLst>
                                        </p:cTn>
                                        <p:tgtEl>
                                          <p:spTgt spid="6146"/>
                                        </p:tgtEl>
                                        <p:attrNameLst>
                                          <p:attrName>style.visibility</p:attrName>
                                        </p:attrNameLst>
                                      </p:cBhvr>
                                      <p:to>
                                        <p:strVal val="visible"/>
                                      </p:to>
                                    </p:set>
                                    <p:animEffect filter="fade" transition="in">
                                      <p:cBhvr>
                                        <p:cTn dur="500" id="58"/>
                                        <p:tgtEl>
                                          <p:spTgt spid="61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2"/>
      <p:bldP animBg="1" grpId="0" spid="7"/>
      <p:bldP animBg="1" grpId="0" spid="8"/>
      <p:bldP animBg="1" grpId="0" spid="9"/>
      <p:bldP animBg="1" grpId="0" spid="10"/>
      <p:bldP animBg="1" grpId="0" spid="11"/>
      <p:bldP grpId="0" spid="12"/>
      <p:bldP animBg="1" grpId="0" spid="14"/>
      <p:bldP animBg="1" grpId="0" spid="16"/>
      <p:bldP grpId="0" spid="17"/>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et Swift, Trusted and Advanced Mobile Application Development Services |  Gtech">
            <a:extLst>
              <a:ext uri="{FF2B5EF4-FFF2-40B4-BE49-F238E27FC236}">
                <a16:creationId xmlns:a16="http://schemas.microsoft.com/office/drawing/2014/main" id="{0538E400-8735-7025-D6BC-04DF753B5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480"/>
          <a:stretch/>
        </p:blipFill>
        <p:spPr bwMode="auto">
          <a:xfrm>
            <a:off x="0" y="5143501"/>
            <a:ext cx="5498788" cy="5173248"/>
          </a:xfrm>
          <a:prstGeom prst="rect">
            <a:avLst/>
          </a:prstGeom>
          <a:noFill/>
          <a:extLst>
            <a:ext uri="{909E8E84-426E-40DD-AFC4-6F175D3DCCD1}">
              <a14:hiddenFill xmlns:a14="http://schemas.microsoft.com/office/drawing/2010/main">
                <a:solidFill>
                  <a:srgbClr val="FFFFFF"/>
                </a:solidFill>
              </a14:hiddenFill>
            </a:ext>
          </a:extLst>
        </p:spPr>
      </p:pic>
      <p:sp>
        <p:nvSpPr>
          <p:cNvPr id="36" name="タイトル 35"/>
          <p:cNvSpPr>
            <a:spLocks noGrp="1"/>
          </p:cNvSpPr>
          <p:nvPr>
            <p:ph type="title"/>
          </p:nvPr>
        </p:nvSpPr>
        <p:spPr/>
        <p:txBody>
          <a:bodyPr/>
          <a:lstStyle/>
          <a:p>
            <a:r>
              <a:rPr lang="en-US" altLang="ja-JP" b="1" dirty="0"/>
              <a:t>Potential Applications</a:t>
            </a:r>
          </a:p>
        </p:txBody>
      </p:sp>
      <p:sp>
        <p:nvSpPr>
          <p:cNvPr id="38" name="テキスト プレースホルダー 37"/>
          <p:cNvSpPr>
            <a:spLocks noGrp="1"/>
          </p:cNvSpPr>
          <p:nvPr>
            <p:ph type="body" sz="quarter" idx="16"/>
          </p:nvPr>
        </p:nvSpPr>
        <p:spPr/>
        <p:txBody>
          <a:bodyPr/>
          <a:lstStyle/>
          <a:p>
            <a:r>
              <a:rPr lang="en-US" altLang="ja-JP" dirty="0"/>
              <a:t>For future</a:t>
            </a:r>
            <a:endParaRPr kumimoji="1" lang="ja-JP" altLang="en-US" dirty="0"/>
          </a:p>
        </p:txBody>
      </p:sp>
      <p:sp>
        <p:nvSpPr>
          <p:cNvPr id="37" name="テキスト プレースホルダー 36"/>
          <p:cNvSpPr>
            <a:spLocks noGrp="1"/>
          </p:cNvSpPr>
          <p:nvPr>
            <p:ph type="body" sz="quarter" idx="14"/>
          </p:nvPr>
        </p:nvSpPr>
        <p:spPr>
          <a:xfrm>
            <a:off x="5194673" y="5795389"/>
            <a:ext cx="12023590" cy="3168352"/>
          </a:xfrm>
        </p:spPr>
        <p:txBody>
          <a:bodyPr>
            <a:noAutofit/>
          </a:bodyPr>
          <a:lstStyle/>
          <a:p>
            <a:pPr marL="457200" indent="-457200">
              <a:buFont typeface="+mj-lt"/>
              <a:buAutoNum type="arabicPeriod"/>
            </a:pPr>
            <a:r>
              <a:rPr lang="en-US" altLang="ja-JP" sz="2800" dirty="0">
                <a:solidFill>
                  <a:srgbClr val="FFA513"/>
                </a:solidFill>
                <a:latin typeface="Arial Rounded MT Bold" panose="020F0704030504030204" pitchFamily="34" charset="0"/>
              </a:rPr>
              <a:t>Raising public awareness about UHI and its implications. </a:t>
            </a:r>
          </a:p>
          <a:p>
            <a:pPr marL="457200" indent="-457200">
              <a:buFont typeface="+mj-lt"/>
              <a:buAutoNum type="arabicPeriod"/>
            </a:pPr>
            <a:r>
              <a:rPr lang="en-US" altLang="ja-JP" sz="2800" dirty="0">
                <a:solidFill>
                  <a:srgbClr val="5BB8D1"/>
                </a:solidFill>
                <a:latin typeface="Arial Rounded MT Bold" panose="020F0704030504030204" pitchFamily="34" charset="0"/>
              </a:rPr>
              <a:t>Serving as an educational tool for understanding urban climate science. </a:t>
            </a:r>
          </a:p>
          <a:p>
            <a:pPr marL="457200" indent="-457200">
              <a:buFont typeface="+mj-lt"/>
              <a:buAutoNum type="arabicPeriod"/>
            </a:pPr>
            <a:r>
              <a:rPr lang="en-US" altLang="ja-JP" sz="2800" dirty="0">
                <a:solidFill>
                  <a:srgbClr val="FD497C"/>
                </a:solidFill>
                <a:latin typeface="Arial Rounded MT Bold" panose="020F0704030504030204" pitchFamily="34" charset="0"/>
              </a:rPr>
              <a:t>Assisting urban planners in developing UHI mitigation strategies and making informed decisions. </a:t>
            </a:r>
          </a:p>
          <a:p>
            <a:pPr marL="457200" indent="-457200">
              <a:buFont typeface="+mj-lt"/>
              <a:buAutoNum type="arabicPeriod"/>
            </a:pPr>
            <a:r>
              <a:rPr lang="en-US" altLang="ja-JP" sz="2800" dirty="0">
                <a:solidFill>
                  <a:srgbClr val="87C32F"/>
                </a:solidFill>
                <a:latin typeface="Arial Rounded MT Bold" panose="020F0704030504030204" pitchFamily="34" charset="0"/>
              </a:rPr>
              <a:t>Conducting research on UHI patterns and their impacts.</a:t>
            </a:r>
          </a:p>
        </p:txBody>
      </p:sp>
    </p:spTree>
    <p:extLst>
      <p:ext uri="{BB962C8B-B14F-4D97-AF65-F5344CB8AC3E}">
        <p14:creationId xmlns:p14="http://schemas.microsoft.com/office/powerpoint/2010/main" val="54582465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sz="7200" dirty="0">
                <a:latin typeface="Arial Rounded MT Bold" panose="020F0704030504030204" pitchFamily="34" charset="0"/>
              </a:rPr>
              <a:t>Raising public awareness about </a:t>
            </a:r>
            <a:r>
              <a:rPr lang="en-US" altLang="ja-JP" sz="7200" dirty="0">
                <a:solidFill>
                  <a:srgbClr val="FFA513"/>
                </a:solidFill>
                <a:latin typeface="Arial Rounded MT Bold" panose="020F0704030504030204" pitchFamily="34" charset="0"/>
              </a:rPr>
              <a:t>UHI</a:t>
            </a:r>
            <a:r>
              <a:rPr lang="en-US" altLang="ja-JP" sz="7200" dirty="0">
                <a:latin typeface="Arial Rounded MT Bold" panose="020F0704030504030204" pitchFamily="34" charset="0"/>
              </a:rPr>
              <a:t> and its implications. </a:t>
            </a:r>
          </a:p>
        </p:txBody>
      </p:sp>
      <p:sp>
        <p:nvSpPr>
          <p:cNvPr id="13" name="テキスト プレースホルダー 12"/>
          <p:cNvSpPr>
            <a:spLocks noGrp="1"/>
          </p:cNvSpPr>
          <p:nvPr>
            <p:ph type="body" sz="quarter" idx="24"/>
          </p:nvPr>
        </p:nvSpPr>
        <p:spPr/>
        <p:txBody>
          <a:bodyPr/>
          <a:lstStyle/>
          <a:p>
            <a:pPr algn="l"/>
            <a:r>
              <a:rPr lang="en-US" sz="2900" b="1" i="0" dirty="0">
                <a:solidFill>
                  <a:srgbClr val="FFA513"/>
                </a:solidFill>
                <a:effectLst/>
                <a:latin typeface="-apple-system"/>
              </a:rPr>
              <a:t>UHI Implications and Management Framework</a:t>
            </a:r>
            <a:endParaRPr lang="en-US" sz="2900" b="0" i="0" dirty="0">
              <a:solidFill>
                <a:srgbClr val="111111"/>
              </a:solidFill>
              <a:effectLst/>
              <a:latin typeface="-apple-system"/>
            </a:endParaRPr>
          </a:p>
          <a:p>
            <a:pPr algn="l"/>
            <a:r>
              <a:rPr lang="en-US" sz="2800" b="0" i="0" dirty="0">
                <a:solidFill>
                  <a:srgbClr val="111111"/>
                </a:solidFill>
                <a:effectLst/>
                <a:latin typeface="-apple-system"/>
              </a:rPr>
              <a:t>The UHI effect occurs when urban areas are significantly warmer than surrounding rural regions. It’s a result of factors like fast urbanization and climate change.</a:t>
            </a:r>
          </a:p>
          <a:p>
            <a:pPr algn="l"/>
            <a:r>
              <a:rPr lang="en-US" sz="3200" b="1" i="0" dirty="0">
                <a:solidFill>
                  <a:srgbClr val="FFA513"/>
                </a:solidFill>
                <a:effectLst/>
                <a:latin typeface="-apple-system"/>
              </a:rPr>
              <a:t>Implications</a:t>
            </a:r>
            <a:endParaRPr lang="en-US" sz="3200" b="0" i="0" dirty="0">
              <a:solidFill>
                <a:srgbClr val="FFA513"/>
              </a:solidFill>
              <a:effectLst/>
              <a:latin typeface="-apple-system"/>
            </a:endParaRPr>
          </a:p>
          <a:p>
            <a:pPr marL="742950" lvl="1" indent="-285750" algn="l">
              <a:buFont typeface="Arial" panose="020B0604020202020204" pitchFamily="34" charset="0"/>
              <a:buChar char="•"/>
            </a:pPr>
            <a:r>
              <a:rPr lang="en-US" sz="2800" b="1" i="0" dirty="0">
                <a:solidFill>
                  <a:schemeClr val="accent1"/>
                </a:solidFill>
                <a:effectLst/>
                <a:latin typeface="-apple-system"/>
              </a:rPr>
              <a:t>Heat Risk</a:t>
            </a:r>
            <a:r>
              <a:rPr lang="en-US" sz="2800" b="0" i="0" dirty="0">
                <a:solidFill>
                  <a:schemeClr val="accent1"/>
                </a:solidFill>
                <a:effectLst/>
                <a:latin typeface="-apple-system"/>
              </a:rPr>
              <a:t>:</a:t>
            </a:r>
            <a:r>
              <a:rPr lang="en-US" sz="2800" b="0" i="0" dirty="0">
                <a:solidFill>
                  <a:srgbClr val="111111"/>
                </a:solidFill>
                <a:effectLst/>
                <a:latin typeface="-apple-system"/>
              </a:rPr>
              <a:t> Urban areas, especially during heatwaves, face increased health risks due to extreme temperatures.</a:t>
            </a:r>
          </a:p>
          <a:p>
            <a:pPr marL="742950" lvl="1" indent="-285750" algn="l">
              <a:buFont typeface="Arial" panose="020B0604020202020204" pitchFamily="34" charset="0"/>
              <a:buChar char="•"/>
            </a:pPr>
            <a:r>
              <a:rPr lang="en-US" sz="2800" b="1" i="0" dirty="0">
                <a:solidFill>
                  <a:srgbClr val="87C32F"/>
                </a:solidFill>
                <a:effectLst/>
                <a:latin typeface="-apple-system"/>
              </a:rPr>
              <a:t>Air Pollution</a:t>
            </a:r>
            <a:r>
              <a:rPr lang="en-US" sz="2800" b="0" i="0" dirty="0">
                <a:solidFill>
                  <a:srgbClr val="87C32F"/>
                </a:solidFill>
                <a:effectLst/>
                <a:latin typeface="-apple-system"/>
              </a:rPr>
              <a:t>:</a:t>
            </a:r>
            <a:r>
              <a:rPr lang="en-US" sz="2800" b="0" i="0" dirty="0">
                <a:solidFill>
                  <a:srgbClr val="111111"/>
                </a:solidFill>
                <a:effectLst/>
                <a:latin typeface="-apple-system"/>
              </a:rPr>
              <a:t> UHIs worsen air pollution within cities.</a:t>
            </a:r>
          </a:p>
          <a:p>
            <a:pPr marL="742950" lvl="1" indent="-285750" algn="l">
              <a:buFont typeface="Arial" panose="020B0604020202020204" pitchFamily="34" charset="0"/>
              <a:buChar char="•"/>
            </a:pPr>
            <a:r>
              <a:rPr lang="en-US" sz="2800" b="1" i="0" dirty="0">
                <a:solidFill>
                  <a:srgbClr val="FD497C"/>
                </a:solidFill>
                <a:effectLst/>
                <a:latin typeface="-apple-system"/>
              </a:rPr>
              <a:t>Flood Risk</a:t>
            </a:r>
            <a:r>
              <a:rPr lang="en-US" sz="2800" b="0" i="0" dirty="0">
                <a:solidFill>
                  <a:srgbClr val="111111"/>
                </a:solidFill>
                <a:effectLst/>
                <a:latin typeface="-apple-system"/>
              </a:rPr>
              <a:t>: UHIs can impact rainfall patterns and increase flood risk.</a:t>
            </a:r>
          </a:p>
          <a:p>
            <a:pPr marL="742950" lvl="1" indent="-285750" algn="l">
              <a:buFont typeface="Arial" panose="020B0604020202020204" pitchFamily="34" charset="0"/>
              <a:buChar char="•"/>
            </a:pPr>
            <a:r>
              <a:rPr lang="en-US" sz="2800" b="1" i="0" dirty="0">
                <a:solidFill>
                  <a:srgbClr val="111111"/>
                </a:solidFill>
                <a:effectLst/>
                <a:latin typeface="-apple-system"/>
              </a:rPr>
              <a:t>Water Quality</a:t>
            </a:r>
            <a:r>
              <a:rPr lang="en-US" sz="2800" b="0" i="0" dirty="0">
                <a:solidFill>
                  <a:srgbClr val="111111"/>
                </a:solidFill>
                <a:effectLst/>
                <a:latin typeface="-apple-system"/>
              </a:rPr>
              <a:t>: Decreased water quality is another concern.</a:t>
            </a:r>
          </a:p>
        </p:txBody>
      </p:sp>
    </p:spTree>
    <p:extLst>
      <p:ext uri="{BB962C8B-B14F-4D97-AF65-F5344CB8AC3E}">
        <p14:creationId xmlns:p14="http://schemas.microsoft.com/office/powerpoint/2010/main" val="3604722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100000">
              <a:srgbClr val="F7F7F7"/>
            </a:gs>
          </a:gsLst>
          <a:lin ang="5400000" scaled="1"/>
        </a:gradFill>
        <a:effectLst/>
      </p:bgPr>
    </p:bg>
    <p:spTree>
      <p:nvGrpSpPr>
        <p:cNvPr id="1" name="">
          <a:extLst>
            <a:ext uri="{FF2B5EF4-FFF2-40B4-BE49-F238E27FC236}">
              <a16:creationId xmlns:a16="http://schemas.microsoft.com/office/drawing/2014/main" id="{6AC4EC04-C68F-F9B1-B5E6-ECF8AE72BC66}"/>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4A2B79F2-B139-BD07-E3E2-1AA356125320}"/>
              </a:ext>
            </a:extLst>
          </p:cNvPr>
          <p:cNvSpPr>
            <a:spLocks noGrp="1"/>
          </p:cNvSpPr>
          <p:nvPr>
            <p:ph type="title"/>
          </p:nvPr>
        </p:nvSpPr>
        <p:spPr>
          <a:xfrm>
            <a:off x="480137" y="1222465"/>
            <a:ext cx="8532439" cy="8207948"/>
          </a:xfrm>
        </p:spPr>
        <p:txBody>
          <a:bodyPr/>
          <a:lstStyle/>
          <a:p>
            <a:r>
              <a:rPr lang="en-US" altLang="ja-JP" sz="7200" dirty="0">
                <a:latin typeface="Arial Rounded MT Bold" panose="020F0704030504030204" pitchFamily="34" charset="0"/>
              </a:rPr>
              <a:t>Serving as an educational tool for understanding </a:t>
            </a:r>
            <a:r>
              <a:rPr lang="en-US" altLang="ja-JP" sz="7200" dirty="0">
                <a:solidFill>
                  <a:schemeClr val="accent1"/>
                </a:solidFill>
                <a:latin typeface="Arial Rounded MT Bold" panose="020F0704030504030204" pitchFamily="34" charset="0"/>
              </a:rPr>
              <a:t>urban climate </a:t>
            </a:r>
            <a:r>
              <a:rPr lang="en-US" altLang="ja-JP" sz="7200" dirty="0">
                <a:latin typeface="Arial Rounded MT Bold" panose="020F0704030504030204" pitchFamily="34" charset="0"/>
              </a:rPr>
              <a:t>science. </a:t>
            </a:r>
          </a:p>
        </p:txBody>
      </p:sp>
      <p:sp>
        <p:nvSpPr>
          <p:cNvPr id="13" name="テキスト プレースホルダー 12">
            <a:extLst>
              <a:ext uri="{FF2B5EF4-FFF2-40B4-BE49-F238E27FC236}">
                <a16:creationId xmlns:a16="http://schemas.microsoft.com/office/drawing/2014/main" id="{80FDED99-1E88-C94A-77D9-E06EE8355E95}"/>
              </a:ext>
            </a:extLst>
          </p:cNvPr>
          <p:cNvSpPr>
            <a:spLocks noGrp="1"/>
          </p:cNvSpPr>
          <p:nvPr>
            <p:ph type="body" sz="quarter" idx="24"/>
          </p:nvPr>
        </p:nvSpPr>
        <p:spPr>
          <a:xfrm>
            <a:off x="9593943" y="2176056"/>
            <a:ext cx="7996244" cy="5314402"/>
          </a:xfrm>
        </p:spPr>
        <p:txBody>
          <a:bodyPr/>
          <a:lstStyle/>
          <a:p>
            <a:pPr algn="l"/>
            <a:r>
              <a:rPr lang="en-US" sz="2400" b="1" i="0" dirty="0">
                <a:solidFill>
                  <a:srgbClr val="FF0000"/>
                </a:solidFill>
                <a:effectLst/>
              </a:rPr>
              <a:t>Fundamentals of Urban Climate Science:</a:t>
            </a:r>
            <a:r>
              <a:rPr lang="en-US" sz="2400" b="1" i="0" dirty="0">
                <a:solidFill>
                  <a:schemeClr val="tx1"/>
                </a:solidFill>
                <a:effectLst/>
              </a:rPr>
              <a:t> </a:t>
            </a:r>
            <a:r>
              <a:rPr lang="en-US" b="1" i="0" dirty="0">
                <a:solidFill>
                  <a:schemeClr val="tx1"/>
                </a:solidFill>
                <a:effectLst/>
              </a:rPr>
              <a:t>Introducing key concepts such as urban heat islands (UHI), microclimate dynamics, and the urban-rural temperature difference.</a:t>
            </a:r>
          </a:p>
          <a:p>
            <a:pPr algn="l"/>
            <a:r>
              <a:rPr lang="en-US" sz="2400" b="1" i="0" dirty="0">
                <a:solidFill>
                  <a:srgbClr val="00B050"/>
                </a:solidFill>
                <a:effectLst/>
              </a:rPr>
              <a:t>UHI Impacts on Society:</a:t>
            </a:r>
            <a:r>
              <a:rPr lang="en-US" b="1" i="0" dirty="0">
                <a:solidFill>
                  <a:schemeClr val="tx1"/>
                </a:solidFill>
                <a:effectLst/>
              </a:rPr>
              <a:t> Exploring how UHI affects human health, energy consumption, urban infrastructure, and the environment, emphasizing the importance of understanding these impacts for sustainable urban development.</a:t>
            </a:r>
          </a:p>
          <a:p>
            <a:pPr algn="l"/>
            <a:r>
              <a:rPr lang="en-US" sz="2400" b="1" i="0" dirty="0">
                <a:solidFill>
                  <a:srgbClr val="5BB8D1"/>
                </a:solidFill>
                <a:effectLst/>
              </a:rPr>
              <a:t>Mitigation Strategies:</a:t>
            </a:r>
            <a:r>
              <a:rPr lang="en-US" sz="2400" b="1" i="0" dirty="0">
                <a:solidFill>
                  <a:schemeClr val="tx1"/>
                </a:solidFill>
                <a:effectLst/>
              </a:rPr>
              <a:t> </a:t>
            </a:r>
            <a:r>
              <a:rPr lang="en-US" b="1" i="0" dirty="0">
                <a:solidFill>
                  <a:schemeClr val="tx1"/>
                </a:solidFill>
                <a:effectLst/>
              </a:rPr>
              <a:t>Presenting various techniques and interventions to mitigate UHI effects, including green infrastructure, cool roofs, permeable surfaces, and urban planning measures aimed at enhancing urban climate resilience.</a:t>
            </a:r>
          </a:p>
          <a:p>
            <a:pPr algn="l"/>
            <a:r>
              <a:rPr lang="en-US" sz="2400" b="1" i="0" dirty="0">
                <a:solidFill>
                  <a:srgbClr val="FFA513"/>
                </a:solidFill>
                <a:effectLst/>
              </a:rPr>
              <a:t>Interactive Learning Tools:</a:t>
            </a:r>
            <a:r>
              <a:rPr lang="en-US" sz="2400" b="1" i="0" dirty="0">
                <a:solidFill>
                  <a:schemeClr val="tx1"/>
                </a:solidFill>
                <a:effectLst/>
              </a:rPr>
              <a:t> </a:t>
            </a:r>
            <a:r>
              <a:rPr lang="en-US" b="1" i="0" dirty="0">
                <a:solidFill>
                  <a:schemeClr val="tx1"/>
                </a:solidFill>
                <a:effectLst/>
              </a:rPr>
              <a:t>Providing interactive simulations, case studies, and educational resources to engage learners and deepen their understanding of urban climate science and its relevance to everyday life and urban planning decisions.</a:t>
            </a:r>
            <a:endParaRPr lang="en-US" b="0" i="0" dirty="0">
              <a:solidFill>
                <a:schemeClr val="tx1"/>
              </a:solidFill>
              <a:effectLst/>
            </a:endParaRPr>
          </a:p>
        </p:txBody>
      </p:sp>
    </p:spTree>
    <p:extLst>
      <p:ext uri="{BB962C8B-B14F-4D97-AF65-F5344CB8AC3E}">
        <p14:creationId xmlns:p14="http://schemas.microsoft.com/office/powerpoint/2010/main" val="167645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7F7F7"/>
            </a:gs>
            <a:gs pos="100000">
              <a:srgbClr val="FD497C"/>
            </a:gs>
          </a:gsLst>
          <a:lin ang="5400000" scaled="1"/>
        </a:gradFill>
        <a:effectLst/>
      </p:bgPr>
    </p:bg>
    <p:spTree>
      <p:nvGrpSpPr>
        <p:cNvPr id="1" name="">
          <a:extLst>
            <a:ext uri="{FF2B5EF4-FFF2-40B4-BE49-F238E27FC236}">
              <a16:creationId xmlns:a16="http://schemas.microsoft.com/office/drawing/2014/main" id="{BD752F52-0A88-DE6E-C6A5-90C9B809DFC9}"/>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AF9F6994-767B-9B50-8656-20598D4B202E}"/>
              </a:ext>
            </a:extLst>
          </p:cNvPr>
          <p:cNvSpPr>
            <a:spLocks noGrp="1"/>
          </p:cNvSpPr>
          <p:nvPr>
            <p:ph type="title"/>
          </p:nvPr>
        </p:nvSpPr>
        <p:spPr>
          <a:xfrm>
            <a:off x="480137" y="1222465"/>
            <a:ext cx="8532439" cy="8207948"/>
          </a:xfrm>
        </p:spPr>
        <p:txBody>
          <a:bodyPr/>
          <a:lstStyle/>
          <a:p>
            <a:r>
              <a:rPr lang="en-US" altLang="ja-JP" sz="7200" dirty="0">
                <a:latin typeface="Arial Rounded MT Bold" panose="020F0704030504030204" pitchFamily="34" charset="0"/>
              </a:rPr>
              <a:t>Assisting urban planners in developing UHI mitigation strategies and making </a:t>
            </a:r>
            <a:r>
              <a:rPr lang="en-US" altLang="ja-JP" sz="7200" dirty="0">
                <a:solidFill>
                  <a:srgbClr val="FD497C"/>
                </a:solidFill>
                <a:latin typeface="Arial Rounded MT Bold" panose="020F0704030504030204" pitchFamily="34" charset="0"/>
              </a:rPr>
              <a:t>informed decisions</a:t>
            </a:r>
            <a:r>
              <a:rPr lang="en-US" altLang="ja-JP" sz="7200" dirty="0">
                <a:latin typeface="Arial Rounded MT Bold" panose="020F0704030504030204" pitchFamily="34" charset="0"/>
              </a:rPr>
              <a:t>. </a:t>
            </a:r>
          </a:p>
        </p:txBody>
      </p:sp>
      <p:sp>
        <p:nvSpPr>
          <p:cNvPr id="13" name="テキスト プレースホルダー 12">
            <a:extLst>
              <a:ext uri="{FF2B5EF4-FFF2-40B4-BE49-F238E27FC236}">
                <a16:creationId xmlns:a16="http://schemas.microsoft.com/office/drawing/2014/main" id="{53543A9B-71D0-3405-CE3A-6453DD38A627}"/>
              </a:ext>
            </a:extLst>
          </p:cNvPr>
          <p:cNvSpPr>
            <a:spLocks noGrp="1"/>
          </p:cNvSpPr>
          <p:nvPr>
            <p:ph type="body" sz="quarter" idx="24"/>
          </p:nvPr>
        </p:nvSpPr>
        <p:spPr>
          <a:xfrm>
            <a:off x="9593943" y="2176056"/>
            <a:ext cx="7996244" cy="5314402"/>
          </a:xfrm>
        </p:spPr>
        <p:txBody>
          <a:bodyPr/>
          <a:lstStyle/>
          <a:p>
            <a:pPr algn="l"/>
            <a:r>
              <a:rPr lang="en-US" sz="3200" b="1" i="0" dirty="0">
                <a:solidFill>
                  <a:srgbClr val="5BB8D1"/>
                </a:solidFill>
                <a:effectLst/>
              </a:rPr>
              <a:t>Data-Driven Insights</a:t>
            </a:r>
            <a:endParaRPr lang="en-US" sz="2400" b="1" i="0" dirty="0">
              <a:solidFill>
                <a:srgbClr val="5BB8D1"/>
              </a:solidFill>
              <a:effectLst/>
            </a:endParaRPr>
          </a:p>
          <a:p>
            <a:pPr algn="l"/>
            <a:r>
              <a:rPr lang="en-US" sz="2400" b="1" i="0" dirty="0">
                <a:solidFill>
                  <a:schemeClr val="tx1"/>
                </a:solidFill>
                <a:effectLst/>
              </a:rPr>
              <a:t>Providing urban planners with access to real-time data on urban heat islands (UHI) to identify hotspots and prioritize areas for intervention.</a:t>
            </a:r>
          </a:p>
          <a:p>
            <a:pPr algn="l"/>
            <a:r>
              <a:rPr lang="en-US" sz="3200" b="1" i="0" dirty="0">
                <a:solidFill>
                  <a:schemeClr val="accent2">
                    <a:lumMod val="75000"/>
                  </a:schemeClr>
                </a:solidFill>
                <a:effectLst/>
              </a:rPr>
              <a:t>Decision Support Tools</a:t>
            </a:r>
            <a:endParaRPr lang="en-US" sz="2400" b="1" i="0" dirty="0">
              <a:solidFill>
                <a:schemeClr val="accent2">
                  <a:lumMod val="75000"/>
                </a:schemeClr>
              </a:solidFill>
              <a:effectLst/>
            </a:endParaRPr>
          </a:p>
          <a:p>
            <a:pPr algn="l"/>
            <a:r>
              <a:rPr lang="en-US" sz="2400" b="1" i="0" dirty="0">
                <a:solidFill>
                  <a:schemeClr val="tx1"/>
                </a:solidFill>
                <a:effectLst/>
              </a:rPr>
              <a:t>Offering tools and models to simulate the effectiveness of different mitigation strategies, aiding urban planners in selecting the most suitable interventions for their specific contexts.</a:t>
            </a:r>
          </a:p>
          <a:p>
            <a:pPr algn="l"/>
            <a:r>
              <a:rPr lang="en-US" sz="3200" b="1" i="0" dirty="0">
                <a:solidFill>
                  <a:srgbClr val="7030A0"/>
                </a:solidFill>
                <a:effectLst/>
              </a:rPr>
              <a:t>Collaborative Platforms</a:t>
            </a:r>
            <a:endParaRPr lang="en-US" sz="2400" b="1" i="0" dirty="0">
              <a:solidFill>
                <a:srgbClr val="7030A0"/>
              </a:solidFill>
              <a:effectLst/>
            </a:endParaRPr>
          </a:p>
          <a:p>
            <a:pPr algn="l"/>
            <a:r>
              <a:rPr lang="en-US" sz="2400" b="1" i="0" dirty="0">
                <a:solidFill>
                  <a:schemeClr val="tx1"/>
                </a:solidFill>
                <a:effectLst/>
              </a:rPr>
              <a:t>Facilitating collaboration and knowledge-sharing among urban planners, researchers, and stakeholders to exchange best practices and collectively develop effective UHI mitigation strategies.</a:t>
            </a:r>
            <a:endParaRPr lang="en-US" sz="2400" b="0" i="0" dirty="0">
              <a:solidFill>
                <a:schemeClr val="tx1"/>
              </a:solidFill>
              <a:effectLst/>
            </a:endParaRPr>
          </a:p>
        </p:txBody>
      </p:sp>
    </p:spTree>
    <p:extLst>
      <p:ext uri="{BB962C8B-B14F-4D97-AF65-F5344CB8AC3E}">
        <p14:creationId xmlns:p14="http://schemas.microsoft.com/office/powerpoint/2010/main" val="1093173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87C32F"/>
            </a:gs>
            <a:gs pos="100000">
              <a:srgbClr val="F7F7F7"/>
            </a:gs>
          </a:gsLst>
          <a:lin ang="5400000" scaled="1"/>
        </a:gradFill>
        <a:effectLst/>
      </p:bgPr>
    </p:bg>
    <p:spTree>
      <p:nvGrpSpPr>
        <p:cNvPr id="1" name="">
          <a:extLst>
            <a:ext uri="{FF2B5EF4-FFF2-40B4-BE49-F238E27FC236}">
              <a16:creationId xmlns:a16="http://schemas.microsoft.com/office/drawing/2014/main" id="{F59955E6-99CE-5098-1E0D-E9A7F42D0A63}"/>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5A736325-BEED-25B4-5108-5B187E8C82CC}"/>
              </a:ext>
            </a:extLst>
          </p:cNvPr>
          <p:cNvSpPr>
            <a:spLocks noGrp="1"/>
          </p:cNvSpPr>
          <p:nvPr>
            <p:ph type="title"/>
          </p:nvPr>
        </p:nvSpPr>
        <p:spPr>
          <a:xfrm>
            <a:off x="480137" y="1222465"/>
            <a:ext cx="8532439" cy="8207948"/>
          </a:xfrm>
        </p:spPr>
        <p:txBody>
          <a:bodyPr/>
          <a:lstStyle/>
          <a:p>
            <a:r>
              <a:rPr lang="en-US" altLang="ja-JP" dirty="0">
                <a:latin typeface="Arial Rounded MT Bold" panose="020F0704030504030204" pitchFamily="34" charset="0"/>
              </a:rPr>
              <a:t>Conducting research on UHI </a:t>
            </a:r>
            <a:r>
              <a:rPr lang="en-US" altLang="ja-JP" dirty="0">
                <a:solidFill>
                  <a:srgbClr val="87C32F"/>
                </a:solidFill>
                <a:latin typeface="Arial Rounded MT Bold" panose="020F0704030504030204" pitchFamily="34" charset="0"/>
              </a:rPr>
              <a:t>patterns</a:t>
            </a:r>
            <a:r>
              <a:rPr lang="en-US" altLang="ja-JP" dirty="0">
                <a:latin typeface="Arial Rounded MT Bold" panose="020F0704030504030204" pitchFamily="34" charset="0"/>
              </a:rPr>
              <a:t> and their impacts.</a:t>
            </a:r>
          </a:p>
        </p:txBody>
      </p:sp>
      <p:sp>
        <p:nvSpPr>
          <p:cNvPr id="13" name="テキスト プレースホルダー 12">
            <a:extLst>
              <a:ext uri="{FF2B5EF4-FFF2-40B4-BE49-F238E27FC236}">
                <a16:creationId xmlns:a16="http://schemas.microsoft.com/office/drawing/2014/main" id="{65BC33A8-278A-953E-25A3-C7D5F35460D0}"/>
              </a:ext>
            </a:extLst>
          </p:cNvPr>
          <p:cNvSpPr>
            <a:spLocks noGrp="1"/>
          </p:cNvSpPr>
          <p:nvPr>
            <p:ph type="body" sz="quarter" idx="24"/>
          </p:nvPr>
        </p:nvSpPr>
        <p:spPr>
          <a:xfrm>
            <a:off x="9593943" y="2176056"/>
            <a:ext cx="7996244" cy="5314402"/>
          </a:xfrm>
        </p:spPr>
        <p:txBody>
          <a:bodyPr/>
          <a:lstStyle/>
          <a:p>
            <a:pPr algn="l"/>
            <a:r>
              <a:rPr lang="en-US" sz="4800" b="1" i="0" dirty="0">
                <a:solidFill>
                  <a:schemeClr val="accent4">
                    <a:lumMod val="75000"/>
                  </a:schemeClr>
                </a:solidFill>
                <a:effectLst/>
              </a:rPr>
              <a:t>Data Collection</a:t>
            </a:r>
            <a:endParaRPr lang="en-US" sz="3200" b="1" i="0" dirty="0">
              <a:solidFill>
                <a:schemeClr val="accent4">
                  <a:lumMod val="75000"/>
                </a:schemeClr>
              </a:solidFill>
              <a:effectLst/>
            </a:endParaRPr>
          </a:p>
          <a:p>
            <a:pPr algn="l"/>
            <a:r>
              <a:rPr lang="en-US" sz="3200" b="1" i="0" dirty="0">
                <a:solidFill>
                  <a:schemeClr val="tx1"/>
                </a:solidFill>
                <a:effectLst/>
              </a:rPr>
              <a:t>Gathering temperature data from urban areas to identify UHI patterns and understand their spatial and temporal variations.</a:t>
            </a:r>
          </a:p>
          <a:p>
            <a:pPr algn="l"/>
            <a:r>
              <a:rPr lang="en-US" sz="4400" b="1" i="0" dirty="0">
                <a:solidFill>
                  <a:srgbClr val="5BB8D1"/>
                </a:solidFill>
                <a:effectLst/>
              </a:rPr>
              <a:t>Impact Assessment</a:t>
            </a:r>
            <a:endParaRPr lang="en-US" sz="3200" b="1" i="0" dirty="0">
              <a:solidFill>
                <a:srgbClr val="5BB8D1"/>
              </a:solidFill>
              <a:effectLst/>
            </a:endParaRPr>
          </a:p>
          <a:p>
            <a:pPr algn="l"/>
            <a:r>
              <a:rPr lang="en-US" sz="3200" b="1" i="0" dirty="0">
                <a:solidFill>
                  <a:schemeClr val="tx1"/>
                </a:solidFill>
                <a:effectLst/>
              </a:rPr>
              <a:t>Analyzing the effects of UHI on local ecosystems, human health, energy consumption, and urban infrastructure to inform targeted mitigation strategies.</a:t>
            </a:r>
            <a:endParaRPr lang="en-US" sz="2400" b="0" i="0" dirty="0">
              <a:solidFill>
                <a:schemeClr val="tx1"/>
              </a:solidFill>
              <a:effectLst/>
            </a:endParaRPr>
          </a:p>
        </p:txBody>
      </p:sp>
    </p:spTree>
    <p:extLst>
      <p:ext uri="{BB962C8B-B14F-4D97-AF65-F5344CB8AC3E}">
        <p14:creationId xmlns:p14="http://schemas.microsoft.com/office/powerpoint/2010/main" val="3826815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tick Figure Running Gif, 59% OFF">
            <a:extLst>
              <a:ext uri="{FF2B5EF4-FFF2-40B4-BE49-F238E27FC236}">
                <a16:creationId xmlns:a16="http://schemas.microsoft.com/office/drawing/2014/main" id="{5D61ED1D-A283-C74D-1421-5A636F411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3122" y="7226908"/>
            <a:ext cx="5804724" cy="4146232"/>
          </a:xfrm>
          <a:prstGeom prst="rect">
            <a:avLst/>
          </a:prstGeom>
          <a:noFill/>
          <a:extLst>
            <a:ext uri="{909E8E84-426E-40DD-AFC4-6F175D3DCCD1}">
              <a14:hiddenFill xmlns:a14="http://schemas.microsoft.com/office/drawing/2010/main">
                <a:solidFill>
                  <a:srgbClr val="FFFFFF"/>
                </a:solidFill>
              </a14:hiddenFill>
            </a:ext>
          </a:extLst>
        </p:spPr>
      </p:pic>
      <p:sp>
        <p:nvSpPr>
          <p:cNvPr id="14" name="タイトル 13"/>
          <p:cNvSpPr>
            <a:spLocks noGrp="1"/>
          </p:cNvSpPr>
          <p:nvPr>
            <p:ph type="title"/>
          </p:nvPr>
        </p:nvSpPr>
        <p:spPr/>
        <p:txBody>
          <a:bodyPr/>
          <a:lstStyle/>
          <a:p>
            <a:r>
              <a:rPr lang="en-IN" dirty="0"/>
              <a:t>Future Work</a:t>
            </a:r>
            <a:endParaRPr kumimoji="1" lang="ja-JP" altLang="en-US" dirty="0"/>
          </a:p>
        </p:txBody>
      </p:sp>
      <p:sp>
        <p:nvSpPr>
          <p:cNvPr id="15" name="テキスト プレースホルダー 14"/>
          <p:cNvSpPr>
            <a:spLocks noGrp="1"/>
          </p:cNvSpPr>
          <p:nvPr>
            <p:ph type="body" sz="quarter" idx="12"/>
          </p:nvPr>
        </p:nvSpPr>
        <p:spPr>
          <a:xfrm>
            <a:off x="904867" y="5501123"/>
            <a:ext cx="15478653" cy="4542971"/>
          </a:xfrm>
        </p:spPr>
        <p:txBody>
          <a:bodyPr/>
          <a:lstStyle/>
          <a:p>
            <a:r>
              <a:rPr lang="en-US" altLang="ja-JP" sz="4800" dirty="0">
                <a:latin typeface="Arial Rounded MT Bold" panose="020F0704030504030204" pitchFamily="34" charset="0"/>
              </a:rPr>
              <a:t>Empower urban planning with real-time sensor data, comprehensive analysis, advanced visualizations, and predictive modeling for proactive UHI mitigation.</a:t>
            </a:r>
            <a:endParaRPr kumimoji="1" lang="ja-JP" altLang="en-US" sz="4800" dirty="0">
              <a:latin typeface="Arial Rounded MT Bold" panose="020F0704030504030204" pitchFamily="34" charset="0"/>
            </a:endParaRPr>
          </a:p>
        </p:txBody>
      </p:sp>
      <p:sp>
        <p:nvSpPr>
          <p:cNvPr id="16" name="テキスト プレースホルダー 15"/>
          <p:cNvSpPr>
            <a:spLocks noGrp="1"/>
          </p:cNvSpPr>
          <p:nvPr>
            <p:ph type="body" sz="quarter" idx="17"/>
          </p:nvPr>
        </p:nvSpPr>
        <p:spPr/>
        <p:txBody>
          <a:bodyPr/>
          <a:lstStyle/>
          <a:p>
            <a:endParaRPr kumimoji="1" lang="ja-JP" altLang="en-US" dirty="0"/>
          </a:p>
        </p:txBody>
      </p:sp>
      <p:sp>
        <p:nvSpPr>
          <p:cNvPr id="17" name="テキスト プレースホルダー 16"/>
          <p:cNvSpPr>
            <a:spLocks noGrp="1"/>
          </p:cNvSpPr>
          <p:nvPr>
            <p:ph type="body" sz="quarter" idx="18"/>
          </p:nvPr>
        </p:nvSpPr>
        <p:spPr/>
        <p:txBody>
          <a:bodyPr/>
          <a:lstStyle/>
          <a:p>
            <a:endParaRPr kumimoji="1" lang="ja-JP" altLang="en-US" dirty="0"/>
          </a:p>
        </p:txBody>
      </p:sp>
    </p:spTree>
    <p:extLst>
      <p:ext uri="{BB962C8B-B14F-4D97-AF65-F5344CB8AC3E}">
        <p14:creationId xmlns:p14="http://schemas.microsoft.com/office/powerpoint/2010/main" val="3239486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93000">
              <a:srgbClr val="F7F7F7"/>
            </a:gs>
            <a:gs pos="100000">
              <a:srgbClr val="5BB8D1"/>
            </a:gs>
          </a:gsLst>
          <a:lin ang="5400000" scaled="1"/>
        </a:gradFill>
        <a:effectLst/>
      </p:bgPr>
    </p:bg>
    <p:spTree>
      <p:nvGrpSpPr>
        <p:cNvPr id="1" name="">
          <a:extLst>
            <a:ext uri="{FF2B5EF4-FFF2-40B4-BE49-F238E27FC236}">
              <a16:creationId xmlns:a16="http://schemas.microsoft.com/office/drawing/2014/main" id="{C6E9CB29-08BA-6675-F2EE-1319A19C2B4F}"/>
            </a:ext>
          </a:extLst>
        </p:cNvPr>
        <p:cNvGrpSpPr/>
        <p:nvPr/>
      </p:nvGrpSpPr>
      <p:grpSpPr>
        <a:xfrm>
          <a:off x="0" y="0"/>
          <a:ext cx="0" cy="0"/>
          <a:chOff x="0" y="0"/>
          <a:chExt cx="0" cy="0"/>
        </a:xfrm>
      </p:grpSpPr>
      <p:sp>
        <p:nvSpPr>
          <p:cNvPr id="14" name="タイトル 13">
            <a:extLst>
              <a:ext uri="{FF2B5EF4-FFF2-40B4-BE49-F238E27FC236}">
                <a16:creationId xmlns:a16="http://schemas.microsoft.com/office/drawing/2014/main" id="{CAC6BB47-01CC-7B9A-64B2-840CBDB2DD93}"/>
              </a:ext>
            </a:extLst>
          </p:cNvPr>
          <p:cNvSpPr>
            <a:spLocks noGrp="1"/>
          </p:cNvSpPr>
          <p:nvPr>
            <p:ph type="title"/>
          </p:nvPr>
        </p:nvSpPr>
        <p:spPr>
          <a:xfrm>
            <a:off x="404814" y="716043"/>
            <a:ext cx="17199429" cy="3381824"/>
          </a:xfrm>
        </p:spPr>
        <p:txBody>
          <a:bodyPr/>
          <a:lstStyle/>
          <a:p>
            <a:r>
              <a:rPr lang="en-US" sz="12500" dirty="0"/>
              <a:t>Real-time data integration</a:t>
            </a:r>
            <a:endParaRPr kumimoji="1" lang="ja-JP" altLang="en-US" sz="12500" dirty="0"/>
          </a:p>
        </p:txBody>
      </p:sp>
      <p:sp>
        <p:nvSpPr>
          <p:cNvPr id="18" name="テキスト プレースホルダー 17">
            <a:extLst>
              <a:ext uri="{FF2B5EF4-FFF2-40B4-BE49-F238E27FC236}">
                <a16:creationId xmlns:a16="http://schemas.microsoft.com/office/drawing/2014/main" id="{F684732E-0787-CBBB-F9FD-6E8114103055}"/>
              </a:ext>
            </a:extLst>
          </p:cNvPr>
          <p:cNvSpPr>
            <a:spLocks noGrp="1"/>
          </p:cNvSpPr>
          <p:nvPr>
            <p:ph type="body" sz="quarter" idx="24"/>
          </p:nvPr>
        </p:nvSpPr>
        <p:spPr>
          <a:xfrm>
            <a:off x="682172" y="4760682"/>
            <a:ext cx="17199428" cy="4339775"/>
          </a:xfrm>
        </p:spPr>
        <p:txBody>
          <a:bodyPr/>
          <a:lstStyle/>
          <a:p>
            <a:r>
              <a:rPr lang="en-US" sz="5400" dirty="0">
                <a:latin typeface="Arial Rounded MT Bold" panose="020F0704030504030204" pitchFamily="34" charset="0"/>
              </a:rPr>
              <a:t>Explore incorporating real-time data from urban sensors for temperature and UV measurements to enhance the application's accuracy and responsiveness. </a:t>
            </a:r>
          </a:p>
        </p:txBody>
      </p:sp>
      <p:sp>
        <p:nvSpPr>
          <p:cNvPr id="16" name="テキスト プレースホルダー 15">
            <a:extLst>
              <a:ext uri="{FF2B5EF4-FFF2-40B4-BE49-F238E27FC236}">
                <a16:creationId xmlns:a16="http://schemas.microsoft.com/office/drawing/2014/main" id="{593BCC71-8D1E-0A4B-CD47-BB932ED43E1D}"/>
              </a:ext>
            </a:extLst>
          </p:cNvPr>
          <p:cNvSpPr>
            <a:spLocks noGrp="1"/>
          </p:cNvSpPr>
          <p:nvPr>
            <p:ph type="body" sz="quarter" idx="17"/>
          </p:nvPr>
        </p:nvSpPr>
        <p:spPr/>
        <p:txBody>
          <a:bodyPr/>
          <a:lstStyle/>
          <a:p>
            <a:endParaRPr kumimoji="1" lang="ja-JP" altLang="en-US"/>
          </a:p>
        </p:txBody>
      </p:sp>
      <p:sp>
        <p:nvSpPr>
          <p:cNvPr id="17" name="テキスト プレースホルダー 16">
            <a:extLst>
              <a:ext uri="{FF2B5EF4-FFF2-40B4-BE49-F238E27FC236}">
                <a16:creationId xmlns:a16="http://schemas.microsoft.com/office/drawing/2014/main" id="{69908991-5BE9-286D-43EE-F7264BAB6FAB}"/>
              </a:ext>
            </a:extLst>
          </p:cNvPr>
          <p:cNvSpPr>
            <a:spLocks noGrp="1"/>
          </p:cNvSpPr>
          <p:nvPr>
            <p:ph type="body" sz="quarter" idx="18"/>
          </p:nvPr>
        </p:nvSpPr>
        <p:spPr/>
        <p:txBody>
          <a:bodyPr/>
          <a:lstStyle/>
          <a:p>
            <a:endParaRPr kumimoji="1" lang="ja-JP" altLang="en-US" dirty="0"/>
          </a:p>
        </p:txBody>
      </p:sp>
    </p:spTree>
    <p:extLst>
      <p:ext uri="{BB962C8B-B14F-4D97-AF65-F5344CB8AC3E}">
        <p14:creationId xmlns:p14="http://schemas.microsoft.com/office/powerpoint/2010/main" val="488300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93000">
              <a:srgbClr val="F7F7F7"/>
            </a:gs>
            <a:gs pos="100000">
              <a:srgbClr val="FFA513"/>
            </a:gs>
          </a:gsLst>
          <a:lin ang="5400000" scaled="1"/>
        </a:gradFill>
        <a:effectLst/>
      </p:bgPr>
    </p:bg>
    <p:spTree>
      <p:nvGrpSpPr>
        <p:cNvPr id="1" name="">
          <a:extLst>
            <a:ext uri="{FF2B5EF4-FFF2-40B4-BE49-F238E27FC236}">
              <a16:creationId xmlns:a16="http://schemas.microsoft.com/office/drawing/2014/main" id="{9B5AE8DC-0867-5F6D-99F4-B9D051FB5B6E}"/>
            </a:ext>
          </a:extLst>
        </p:cNvPr>
        <p:cNvGrpSpPr/>
        <p:nvPr/>
      </p:nvGrpSpPr>
      <p:grpSpPr>
        <a:xfrm>
          <a:off x="0" y="0"/>
          <a:ext cx="0" cy="0"/>
          <a:chOff x="0" y="0"/>
          <a:chExt cx="0" cy="0"/>
        </a:xfrm>
      </p:grpSpPr>
      <p:sp>
        <p:nvSpPr>
          <p:cNvPr id="14" name="タイトル 13">
            <a:extLst>
              <a:ext uri="{FF2B5EF4-FFF2-40B4-BE49-F238E27FC236}">
                <a16:creationId xmlns:a16="http://schemas.microsoft.com/office/drawing/2014/main" id="{FC6C0706-8BEE-1D9C-2446-64309D6200B8}"/>
              </a:ext>
            </a:extLst>
          </p:cNvPr>
          <p:cNvSpPr>
            <a:spLocks noGrp="1"/>
          </p:cNvSpPr>
          <p:nvPr>
            <p:ph type="title"/>
          </p:nvPr>
        </p:nvSpPr>
        <p:spPr>
          <a:xfrm>
            <a:off x="682170" y="631376"/>
            <a:ext cx="17199429" cy="3381824"/>
          </a:xfrm>
        </p:spPr>
        <p:txBody>
          <a:bodyPr/>
          <a:lstStyle/>
          <a:p>
            <a:r>
              <a:rPr lang="en-IN" sz="12500" dirty="0"/>
              <a:t>Comprehensive analysis</a:t>
            </a:r>
            <a:endParaRPr kumimoji="1" lang="ja-JP" altLang="en-US" sz="12500" dirty="0"/>
          </a:p>
        </p:txBody>
      </p:sp>
      <p:sp>
        <p:nvSpPr>
          <p:cNvPr id="18" name="テキスト プレースホルダー 17">
            <a:extLst>
              <a:ext uri="{FF2B5EF4-FFF2-40B4-BE49-F238E27FC236}">
                <a16:creationId xmlns:a16="http://schemas.microsoft.com/office/drawing/2014/main" id="{F5C43A73-1328-1D0A-88EC-759A68204921}"/>
              </a:ext>
            </a:extLst>
          </p:cNvPr>
          <p:cNvSpPr>
            <a:spLocks noGrp="1"/>
          </p:cNvSpPr>
          <p:nvPr>
            <p:ph type="body" sz="quarter" idx="24"/>
          </p:nvPr>
        </p:nvSpPr>
        <p:spPr>
          <a:xfrm>
            <a:off x="682170" y="4876800"/>
            <a:ext cx="17199429" cy="4223657"/>
          </a:xfrm>
        </p:spPr>
        <p:txBody>
          <a:bodyPr/>
          <a:lstStyle/>
          <a:p>
            <a:r>
              <a:rPr lang="en-US" sz="4800" dirty="0">
                <a:latin typeface="Arial Rounded MT Bold" panose="020F0704030504030204" pitchFamily="34" charset="0"/>
              </a:rPr>
              <a:t>Consider including additional meteorological variables beyond temperature for a more holistic understanding of urban climate.</a:t>
            </a:r>
          </a:p>
        </p:txBody>
      </p:sp>
      <p:sp>
        <p:nvSpPr>
          <p:cNvPr id="16" name="テキスト プレースホルダー 15">
            <a:extLst>
              <a:ext uri="{FF2B5EF4-FFF2-40B4-BE49-F238E27FC236}">
                <a16:creationId xmlns:a16="http://schemas.microsoft.com/office/drawing/2014/main" id="{A800CD43-58C2-EEC7-58B4-53BB03032F4A}"/>
              </a:ext>
            </a:extLst>
          </p:cNvPr>
          <p:cNvSpPr>
            <a:spLocks noGrp="1"/>
          </p:cNvSpPr>
          <p:nvPr>
            <p:ph type="body" sz="quarter" idx="17"/>
          </p:nvPr>
        </p:nvSpPr>
        <p:spPr/>
        <p:txBody>
          <a:bodyPr/>
          <a:lstStyle/>
          <a:p>
            <a:endParaRPr kumimoji="1" lang="ja-JP" altLang="en-US"/>
          </a:p>
        </p:txBody>
      </p:sp>
      <p:sp>
        <p:nvSpPr>
          <p:cNvPr id="17" name="テキスト プレースホルダー 16">
            <a:extLst>
              <a:ext uri="{FF2B5EF4-FFF2-40B4-BE49-F238E27FC236}">
                <a16:creationId xmlns:a16="http://schemas.microsoft.com/office/drawing/2014/main" id="{36612821-DA05-AB0A-B747-845D93258598}"/>
              </a:ext>
            </a:extLst>
          </p:cNvPr>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1542993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93000">
              <a:srgbClr val="F7F7F7"/>
            </a:gs>
            <a:gs pos="100000">
              <a:srgbClr val="87C32F"/>
            </a:gs>
          </a:gsLst>
          <a:lin ang="5400000" scaled="1"/>
        </a:gradFill>
        <a:effectLst/>
      </p:bgPr>
    </p:bg>
    <p:spTree>
      <p:nvGrpSpPr>
        <p:cNvPr id="1" name="">
          <a:extLst>
            <a:ext uri="{FF2B5EF4-FFF2-40B4-BE49-F238E27FC236}">
              <a16:creationId xmlns:a16="http://schemas.microsoft.com/office/drawing/2014/main" id="{CACBA12A-2C7C-27DA-B6A6-B5B200305715}"/>
            </a:ext>
          </a:extLst>
        </p:cNvPr>
        <p:cNvGrpSpPr/>
        <p:nvPr/>
      </p:nvGrpSpPr>
      <p:grpSpPr>
        <a:xfrm>
          <a:off x="0" y="0"/>
          <a:ext cx="0" cy="0"/>
          <a:chOff x="0" y="0"/>
          <a:chExt cx="0" cy="0"/>
        </a:xfrm>
      </p:grpSpPr>
      <p:sp>
        <p:nvSpPr>
          <p:cNvPr id="14" name="タイトル 13">
            <a:extLst>
              <a:ext uri="{FF2B5EF4-FFF2-40B4-BE49-F238E27FC236}">
                <a16:creationId xmlns:a16="http://schemas.microsoft.com/office/drawing/2014/main" id="{307A1661-49D0-C880-6E66-10A46182C649}"/>
              </a:ext>
            </a:extLst>
          </p:cNvPr>
          <p:cNvSpPr>
            <a:spLocks noGrp="1"/>
          </p:cNvSpPr>
          <p:nvPr>
            <p:ph type="title"/>
          </p:nvPr>
        </p:nvSpPr>
        <p:spPr>
          <a:xfrm>
            <a:off x="682170" y="749909"/>
            <a:ext cx="17199429" cy="3381824"/>
          </a:xfrm>
        </p:spPr>
        <p:txBody>
          <a:bodyPr/>
          <a:lstStyle/>
          <a:p>
            <a:r>
              <a:rPr lang="en-IN" sz="12500" dirty="0"/>
              <a:t>Advanced visualizations</a:t>
            </a:r>
            <a:endParaRPr kumimoji="1" lang="ja-JP" altLang="en-US" sz="12500" dirty="0"/>
          </a:p>
        </p:txBody>
      </p:sp>
      <p:sp>
        <p:nvSpPr>
          <p:cNvPr id="18" name="テキスト プレースホルダー 17">
            <a:extLst>
              <a:ext uri="{FF2B5EF4-FFF2-40B4-BE49-F238E27FC236}">
                <a16:creationId xmlns:a16="http://schemas.microsoft.com/office/drawing/2014/main" id="{F95F3794-443C-FCD2-8C2D-95F71ECA46A5}"/>
              </a:ext>
            </a:extLst>
          </p:cNvPr>
          <p:cNvSpPr>
            <a:spLocks noGrp="1"/>
          </p:cNvSpPr>
          <p:nvPr>
            <p:ph type="body" sz="quarter" idx="24"/>
          </p:nvPr>
        </p:nvSpPr>
        <p:spPr>
          <a:xfrm>
            <a:off x="682169" y="5197316"/>
            <a:ext cx="17199429" cy="4339775"/>
          </a:xfrm>
        </p:spPr>
        <p:txBody>
          <a:bodyPr/>
          <a:lstStyle/>
          <a:p>
            <a:r>
              <a:rPr lang="en-US" sz="4000" dirty="0">
                <a:latin typeface="Arial Rounded MT Bold" panose="020F0704030504030204" pitchFamily="34" charset="0"/>
              </a:rPr>
              <a:t>Investigate advanced visualization techniques, such as geospatial mapping and animation, to better represent spatiotemporal patterns of UHI effects.</a:t>
            </a:r>
          </a:p>
        </p:txBody>
      </p:sp>
      <p:sp>
        <p:nvSpPr>
          <p:cNvPr id="16" name="テキスト プレースホルダー 15">
            <a:extLst>
              <a:ext uri="{FF2B5EF4-FFF2-40B4-BE49-F238E27FC236}">
                <a16:creationId xmlns:a16="http://schemas.microsoft.com/office/drawing/2014/main" id="{FEDFEB38-8200-F77D-B980-923418707655}"/>
              </a:ext>
            </a:extLst>
          </p:cNvPr>
          <p:cNvSpPr>
            <a:spLocks noGrp="1"/>
          </p:cNvSpPr>
          <p:nvPr>
            <p:ph type="body" sz="quarter" idx="17"/>
          </p:nvPr>
        </p:nvSpPr>
        <p:spPr/>
        <p:txBody>
          <a:bodyPr/>
          <a:lstStyle/>
          <a:p>
            <a:endParaRPr kumimoji="1" lang="ja-JP" altLang="en-US"/>
          </a:p>
        </p:txBody>
      </p:sp>
      <p:sp>
        <p:nvSpPr>
          <p:cNvPr id="17" name="テキスト プレースホルダー 16">
            <a:extLst>
              <a:ext uri="{FF2B5EF4-FFF2-40B4-BE49-F238E27FC236}">
                <a16:creationId xmlns:a16="http://schemas.microsoft.com/office/drawing/2014/main" id="{62DEB5AB-F7E3-CCF3-485C-BF3CDE7D3C2C}"/>
              </a:ext>
            </a:extLst>
          </p:cNvPr>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2138793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93000">
              <a:srgbClr val="F7F7F7"/>
            </a:gs>
            <a:gs pos="100000">
              <a:srgbClr val="FD497C"/>
            </a:gs>
          </a:gsLst>
          <a:lin ang="5400000" scaled="1"/>
        </a:gradFill>
        <a:effectLst/>
      </p:bgPr>
    </p:bg>
    <p:spTree>
      <p:nvGrpSpPr>
        <p:cNvPr id="1" name="">
          <a:extLst>
            <a:ext uri="{FF2B5EF4-FFF2-40B4-BE49-F238E27FC236}">
              <a16:creationId xmlns:a16="http://schemas.microsoft.com/office/drawing/2014/main" id="{EF0A1A10-A101-6A1C-C8DE-19CB5DBEFFF3}"/>
            </a:ext>
          </a:extLst>
        </p:cNvPr>
        <p:cNvGrpSpPr/>
        <p:nvPr/>
      </p:nvGrpSpPr>
      <p:grpSpPr>
        <a:xfrm>
          <a:off x="0" y="0"/>
          <a:ext cx="0" cy="0"/>
          <a:chOff x="0" y="0"/>
          <a:chExt cx="0" cy="0"/>
        </a:xfrm>
      </p:grpSpPr>
      <p:sp>
        <p:nvSpPr>
          <p:cNvPr id="14" name="タイトル 13">
            <a:extLst>
              <a:ext uri="{FF2B5EF4-FFF2-40B4-BE49-F238E27FC236}">
                <a16:creationId xmlns:a16="http://schemas.microsoft.com/office/drawing/2014/main" id="{85074B04-85C0-33CB-DC16-0DF7850802D9}"/>
              </a:ext>
            </a:extLst>
          </p:cNvPr>
          <p:cNvSpPr>
            <a:spLocks noGrp="1"/>
          </p:cNvSpPr>
          <p:nvPr>
            <p:ph type="title"/>
          </p:nvPr>
        </p:nvSpPr>
        <p:spPr/>
        <p:txBody>
          <a:bodyPr/>
          <a:lstStyle/>
          <a:p>
            <a:r>
              <a:rPr lang="en-IN" sz="15000" dirty="0"/>
              <a:t>Predictive </a:t>
            </a:r>
            <a:r>
              <a:rPr lang="en-IN" sz="15000" dirty="0" err="1"/>
              <a:t>modeling</a:t>
            </a:r>
            <a:endParaRPr kumimoji="1" lang="ja-JP" altLang="en-US" sz="15000" dirty="0"/>
          </a:p>
        </p:txBody>
      </p:sp>
      <p:sp>
        <p:nvSpPr>
          <p:cNvPr id="18" name="テキスト プレースホルダー 17">
            <a:extLst>
              <a:ext uri="{FF2B5EF4-FFF2-40B4-BE49-F238E27FC236}">
                <a16:creationId xmlns:a16="http://schemas.microsoft.com/office/drawing/2014/main" id="{3808BD92-E229-CA30-D6D1-A22747BFF7D1}"/>
              </a:ext>
            </a:extLst>
          </p:cNvPr>
          <p:cNvSpPr>
            <a:spLocks noGrp="1"/>
          </p:cNvSpPr>
          <p:nvPr>
            <p:ph type="body" sz="quarter" idx="24"/>
          </p:nvPr>
        </p:nvSpPr>
        <p:spPr>
          <a:xfrm>
            <a:off x="682170" y="4960249"/>
            <a:ext cx="17199429" cy="4339775"/>
          </a:xfrm>
        </p:spPr>
        <p:txBody>
          <a:bodyPr/>
          <a:lstStyle/>
          <a:p>
            <a:r>
              <a:rPr lang="en-US" sz="4000" dirty="0">
                <a:latin typeface="Arial Rounded MT Bold" panose="020F0704030504030204" pitchFamily="34" charset="0"/>
              </a:rPr>
              <a:t>Explore the development of modules capable of predicting future UHI trends under different climate scenarios to support proactive mitigation planning.</a:t>
            </a:r>
            <a:endParaRPr kumimoji="1" lang="ja-JP" altLang="en-US" sz="4000" dirty="0">
              <a:latin typeface="Arial Rounded MT Bold" panose="020F0704030504030204" pitchFamily="34" charset="0"/>
            </a:endParaRPr>
          </a:p>
        </p:txBody>
      </p:sp>
      <p:sp>
        <p:nvSpPr>
          <p:cNvPr id="16" name="テキスト プレースホルダー 15">
            <a:extLst>
              <a:ext uri="{FF2B5EF4-FFF2-40B4-BE49-F238E27FC236}">
                <a16:creationId xmlns:a16="http://schemas.microsoft.com/office/drawing/2014/main" id="{0060F11C-43D3-B2DA-69AE-7F8E6A333059}"/>
              </a:ext>
            </a:extLst>
          </p:cNvPr>
          <p:cNvSpPr>
            <a:spLocks noGrp="1"/>
          </p:cNvSpPr>
          <p:nvPr>
            <p:ph type="body" sz="quarter" idx="17"/>
          </p:nvPr>
        </p:nvSpPr>
        <p:spPr/>
        <p:txBody>
          <a:bodyPr/>
          <a:lstStyle/>
          <a:p>
            <a:endParaRPr kumimoji="1" lang="ja-JP" altLang="en-US"/>
          </a:p>
        </p:txBody>
      </p:sp>
      <p:sp>
        <p:nvSpPr>
          <p:cNvPr id="17" name="テキスト プレースホルダー 16">
            <a:extLst>
              <a:ext uri="{FF2B5EF4-FFF2-40B4-BE49-F238E27FC236}">
                <a16:creationId xmlns:a16="http://schemas.microsoft.com/office/drawing/2014/main" id="{6491BAAA-4A66-F121-6886-964EF04C186B}"/>
              </a:ext>
            </a:extLst>
          </p:cNvPr>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1443773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Get To Know Software Development - The Stemettes Zine" id="3076" name="Picture 4">
            <a:extLst>
              <a:ext uri="{FF2B5EF4-FFF2-40B4-BE49-F238E27FC236}">
                <a16:creationId xmlns:a16="http://schemas.microsoft.com/office/drawing/2014/main" id="{1332B584-9DF1-DC89-EDC7-CFEE85AAE350}"/>
              </a:ext>
            </a:extLst>
          </p:cNvPr>
          <p:cNvPicPr>
            <a:picLocks noChangeArrowheads="1"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5290" y="2686385"/>
            <a:ext cx="8788806" cy="8788806"/>
          </a:xfrm>
          <a:prstGeom prst="rect">
            <a:avLst/>
          </a:prstGeom>
          <a:noFill/>
          <a:extLst>
            <a:ext uri="{909E8E84-426E-40DD-AFC4-6F175D3DCCD1}">
              <a14:hiddenFill xmlns:a14="http://schemas.microsoft.com/office/drawing/2010/main">
                <a:solidFill>
                  <a:srgbClr val="FFFFFF"/>
                </a:solidFill>
              </a14:hiddenFill>
            </a:ext>
          </a:extLst>
        </p:spPr>
      </p:pic>
      <p:sp>
        <p:nvSpPr>
          <p:cNvPr id="15" name="タイトル 14"/>
          <p:cNvSpPr>
            <a:spLocks noGrp="1"/>
          </p:cNvSpPr>
          <p:nvPr>
            <p:ph type="title"/>
          </p:nvPr>
        </p:nvSpPr>
        <p:spPr/>
        <p:txBody>
          <a:bodyPr/>
          <a:lstStyle/>
          <a:p>
            <a:r>
              <a:rPr altLang="ja-JP" b="1" dirty="0" kumimoji="1" lang="en-US" sz="8800"/>
              <a:t>A.ASHMITHA</a:t>
            </a:r>
            <a:endParaRPr altLang="en-US" b="1" dirty="0" kumimoji="1" lang="ja-JP" sz="8800"/>
          </a:p>
        </p:txBody>
      </p:sp>
      <p:sp>
        <p:nvSpPr>
          <p:cNvPr id="21" name="テキスト プレースホルダー 20"/>
          <p:cNvSpPr>
            <a:spLocks noGrp="1"/>
          </p:cNvSpPr>
          <p:nvPr>
            <p:ph idx="16" sz="quarter" type="body"/>
          </p:nvPr>
        </p:nvSpPr>
        <p:spPr/>
        <p:txBody>
          <a:bodyPr/>
          <a:lstStyle/>
          <a:p>
            <a:r>
              <a:rPr altLang="ja-JP" dirty="0" kumimoji="1" lang="en-US" sz="6600"/>
              <a:t>DEVELOPER..</a:t>
            </a:r>
            <a:endParaRPr altLang="en-US" dirty="0" kumimoji="1" lang="ja-JP" sz="6600"/>
          </a:p>
        </p:txBody>
      </p:sp>
      <p:pic>
        <p:nvPicPr>
          <p:cNvPr id="5" name="Picture Placeholder 4">
            <a:extLst>
              <a:ext uri="{FF2B5EF4-FFF2-40B4-BE49-F238E27FC236}">
                <a16:creationId xmlns:a16="http://schemas.microsoft.com/office/drawing/2014/main" id="{0B624441-994D-4F4D-8431-8FEE90FD495E}"/>
              </a:ext>
            </a:extLst>
          </p:cNvPr>
          <p:cNvPicPr>
            <a:picLocks noChangeAspect="1" noGrp="1"/>
          </p:cNvPicPr>
          <p:nvPr>
            <p:ph idx="12" sz="quarter" type="pic"/>
          </p:nvPr>
        </p:nvPicPr>
        <p:blipFill>
          <a:blip cstate="print" r:embed="rId3">
            <a:extLst>
              <a:ext uri="{28A0092B-C50C-407E-A947-70E740481C1C}">
                <a14:useLocalDpi xmlns:a14="http://schemas.microsoft.com/office/drawing/2010/main" val="0"/>
              </a:ext>
            </a:extLst>
          </a:blip>
          <a:srcRect b="39" t="39"/>
          <a:stretch>
            <a:fillRect/>
          </a:stretch>
        </p:blipFill>
        <p:spPr>
          <a:prstGeom prst="ellipse">
            <a:avLst/>
          </a:prstGeom>
          <a:ln cap="rnd" w="63500">
            <a:solidFill>
              <a:srgbClr val="333333"/>
            </a:solidFill>
          </a:ln>
          <a:effectLst>
            <a:outerShdw blurRad="381000" dir="5400000" dist="292100" rotWithShape="0" sx="-80000" sy="-18000">
              <a:srgbClr val="000000">
                <a:alpha val="22000"/>
              </a:srgbClr>
            </a:outerShdw>
          </a:effectLst>
          <a:scene3d>
            <a:camera prst="orthographicFront"/>
            <a:lightRig dir="t" rig="contrasting">
              <a:rot lat="0" lon="0" rev="3000000"/>
            </a:lightRig>
          </a:scene3d>
          <a:sp3d contourW="7620">
            <a:bevelT h="31750" w="95250"/>
            <a:contourClr>
              <a:srgbClr val="333333"/>
            </a:contourClr>
          </a:sp3d>
        </p:spPr>
      </p:pic>
      <p:sp>
        <p:nvSpPr>
          <p:cNvPr id="11" name="Text Placeholder 10">
            <a:extLst>
              <a:ext uri="{FF2B5EF4-FFF2-40B4-BE49-F238E27FC236}">
                <a16:creationId xmlns:a16="http://schemas.microsoft.com/office/drawing/2014/main" id="{473D0C43-14DD-4737-B8E4-AB4C3E0C5AFA}"/>
              </a:ext>
            </a:extLst>
          </p:cNvPr>
          <p:cNvSpPr>
            <a:spLocks noGrp="1"/>
          </p:cNvSpPr>
          <p:nvPr>
            <p:ph idx="18" sz="quarter" type="body"/>
          </p:nvPr>
        </p:nvSpPr>
        <p:spPr/>
        <p:txBody>
          <a:bodyPr/>
          <a:lstStyle/>
          <a:p>
            <a:r>
              <a:rPr b="1" dirty="0" lang="en-US">
                <a:latin typeface="Aleo-Bold"/>
              </a:rPr>
              <a:t>II </a:t>
            </a:r>
            <a:r>
              <a:rPr b="1" dirty="0" err="1" lang="en-US">
                <a:latin typeface="Aleo-Bold"/>
              </a:rPr>
              <a:t>Bsc</a:t>
            </a:r>
            <a:r>
              <a:rPr b="1" dirty="0" lang="en-US">
                <a:latin typeface="Aleo-Bold"/>
              </a:rPr>
              <a:t> – STAT</a:t>
            </a:r>
          </a:p>
          <a:p>
            <a:r>
              <a:rPr b="1" dirty="0" lang="en-VG">
                <a:latin typeface="Aleo-Bold"/>
              </a:rPr>
              <a:t>K.B.N COLLEGE</a:t>
            </a:r>
          </a:p>
        </p:txBody>
      </p:sp>
    </p:spTree>
    <p:extLst>
      <p:ext uri="{BB962C8B-B14F-4D97-AF65-F5344CB8AC3E}">
        <p14:creationId xmlns:p14="http://schemas.microsoft.com/office/powerpoint/2010/main" val="34748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advClick="0" advTm="9000" p14:dur="2000" spd="slow">
        <p15:prstTrans prst="prestige"/>
      </p:transition>
    </mc:Choice>
    <mc:Fallback xmlns="">
      <p:transition advClick="0" advTm="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076"/>
                                        </p:tgtEl>
                                        <p:attrNameLst>
                                          <p:attrName>style.visibility</p:attrName>
                                        </p:attrNameLst>
                                      </p:cBhvr>
                                      <p:to>
                                        <p:strVal val="visible"/>
                                      </p:to>
                                    </p:set>
                                    <p:animEffect filter="fade" transition="in">
                                      <p:cBhvr>
                                        <p:cTn dur="500" id="7"/>
                                        <p:tgtEl>
                                          <p:spTgt spid="307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849452" y="2544514"/>
            <a:ext cx="8188098" cy="1748684"/>
          </a:xfrm>
        </p:spPr>
        <p:txBody>
          <a:bodyPr/>
          <a:lstStyle/>
          <a:p>
            <a:r>
              <a:rPr lang="en-IN" sz="8800" dirty="0"/>
              <a:t>Ethical Considerations</a:t>
            </a:r>
            <a:endParaRPr kumimoji="1" lang="ja-JP" altLang="en-US" sz="8800" dirty="0">
              <a:latin typeface="Route 159 Bold" pitchFamily="50" charset="0"/>
            </a:endParaRPr>
          </a:p>
        </p:txBody>
      </p:sp>
      <p:sp>
        <p:nvSpPr>
          <p:cNvPr id="13" name="テキスト プレースホルダー 12"/>
          <p:cNvSpPr>
            <a:spLocks noGrp="1"/>
          </p:cNvSpPr>
          <p:nvPr>
            <p:ph type="body" sz="quarter" idx="14"/>
          </p:nvPr>
        </p:nvSpPr>
        <p:spPr>
          <a:xfrm>
            <a:off x="9651615" y="1550765"/>
            <a:ext cx="7763739" cy="3082550"/>
          </a:xfrm>
        </p:spPr>
        <p:txBody>
          <a:bodyPr>
            <a:noAutofit/>
          </a:bodyPr>
          <a:lstStyle/>
          <a:p>
            <a:r>
              <a:rPr lang="en-US" sz="2800" b="1" dirty="0">
                <a:solidFill>
                  <a:srgbClr val="FD497C"/>
                </a:solidFill>
                <a:latin typeface="Arial Rounded MT Bold" panose="020F0704030504030204" pitchFamily="34" charset="0"/>
              </a:rPr>
              <a:t>Transparency and Attribution</a:t>
            </a:r>
            <a:r>
              <a:rPr lang="en-US" sz="2800" dirty="0">
                <a:solidFill>
                  <a:srgbClr val="FD497C"/>
                </a:solidFill>
                <a:latin typeface="Arial Rounded MT Bold" panose="020F0704030504030204" pitchFamily="34" charset="0"/>
              </a:rPr>
              <a:t>:</a:t>
            </a:r>
            <a:r>
              <a:rPr lang="en-US" sz="2400" dirty="0">
                <a:solidFill>
                  <a:srgbClr val="FD497C"/>
                </a:solidFill>
                <a:latin typeface="Arial Rounded MT Bold" panose="020F0704030504030204" pitchFamily="34" charset="0"/>
              </a:rPr>
              <a:t> </a:t>
            </a:r>
            <a:r>
              <a:rPr lang="en-US" sz="2400" dirty="0">
                <a:latin typeface="Arial Rounded MT Bold" panose="020F0704030504030204" pitchFamily="34" charset="0"/>
              </a:rPr>
              <a:t>It's crucial to accurately attribute the </a:t>
            </a:r>
            <a:r>
              <a:rPr lang="en-US" sz="2400" b="1" dirty="0" err="1">
                <a:solidFill>
                  <a:srgbClr val="87C32F"/>
                </a:solidFill>
                <a:latin typeface="Arial Rounded MT Bold" panose="020F0704030504030204" pitchFamily="34" charset="0"/>
              </a:rPr>
              <a:t>OpenWeatherMap</a:t>
            </a:r>
            <a:r>
              <a:rPr lang="en-US" sz="2400" b="1" dirty="0">
                <a:solidFill>
                  <a:srgbClr val="87C32F"/>
                </a:solidFill>
                <a:latin typeface="Arial Rounded MT Bold" panose="020F0704030504030204" pitchFamily="34" charset="0"/>
              </a:rPr>
              <a:t> API </a:t>
            </a:r>
            <a:r>
              <a:rPr lang="en-US" sz="2400" dirty="0">
                <a:latin typeface="Arial Rounded MT Bold" panose="020F0704030504030204" pitchFamily="34" charset="0"/>
              </a:rPr>
              <a:t>as the source of weather data and provide clear documentation or references for any other borrowed resources or concepts. </a:t>
            </a:r>
          </a:p>
          <a:p>
            <a:r>
              <a:rPr lang="en-US" sz="2800" b="1" dirty="0">
                <a:solidFill>
                  <a:srgbClr val="5BB8D1"/>
                </a:solidFill>
                <a:latin typeface="Arial Rounded MT Bold" panose="020F0704030504030204" pitchFamily="34" charset="0"/>
              </a:rPr>
              <a:t>Responsible Development: </a:t>
            </a:r>
            <a:r>
              <a:rPr lang="en-US" sz="2400" dirty="0">
                <a:latin typeface="Arial Rounded MT Bold" panose="020F0704030504030204" pitchFamily="34" charset="0"/>
              </a:rPr>
              <a:t>Consider the potential environmental and societal impacts of UHI and strive to contribute to solutions through this application's features and recommendations. </a:t>
            </a:r>
          </a:p>
          <a:p>
            <a:r>
              <a:rPr lang="en-US" sz="2800" b="1" dirty="0">
                <a:solidFill>
                  <a:srgbClr val="FFA513"/>
                </a:solidFill>
                <a:latin typeface="Arial Rounded MT Bold" panose="020F0704030504030204" pitchFamily="34" charset="0"/>
              </a:rPr>
              <a:t>Avoidance of Misinformation: </a:t>
            </a:r>
            <a:r>
              <a:rPr lang="en-US" sz="2400" dirty="0">
                <a:latin typeface="Arial Rounded MT Bold" panose="020F0704030504030204" pitchFamily="34" charset="0"/>
              </a:rPr>
              <a:t>Ensure that the application accurately reflects established scientific principles and avoids presenting misleading or false information related to UHI or climate change.</a:t>
            </a:r>
            <a:endParaRPr kumimoji="1" lang="ja-JP" altLang="en-US" sz="2400" dirty="0">
              <a:latin typeface="Arial Rounded MT Bold" panose="020F0704030504030204" pitchFamily="34" charset="0"/>
            </a:endParaRPr>
          </a:p>
        </p:txBody>
      </p:sp>
    </p:spTree>
    <p:extLst>
      <p:ext uri="{BB962C8B-B14F-4D97-AF65-F5344CB8AC3E}">
        <p14:creationId xmlns:p14="http://schemas.microsoft.com/office/powerpoint/2010/main" val="432312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0"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3386520" y="2812050"/>
            <a:ext cx="4671786" cy="46717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6000" dirty="0">
                <a:latin typeface="Route 159 Light" pitchFamily="50" charset="0"/>
              </a:rPr>
              <a:t>Work flow…</a:t>
            </a:r>
            <a:endParaRPr kumimoji="1" lang="ja-JP" altLang="en-US" sz="6000" dirty="0">
              <a:latin typeface="Route 159 Light" pitchFamily="50" charset="0"/>
            </a:endParaRPr>
          </a:p>
        </p:txBody>
      </p:sp>
      <p:grpSp>
        <p:nvGrpSpPr>
          <p:cNvPr id="35" name="グループ化 34"/>
          <p:cNvGrpSpPr/>
          <p:nvPr/>
        </p:nvGrpSpPr>
        <p:grpSpPr>
          <a:xfrm>
            <a:off x="2662413" y="2087943"/>
            <a:ext cx="6120793" cy="6128257"/>
            <a:chOff x="2662413" y="2087943"/>
            <a:chExt cx="6120793" cy="6128257"/>
          </a:xfrm>
        </p:grpSpPr>
        <p:sp>
          <p:nvSpPr>
            <p:cNvPr id="34" name="円/楕円 33"/>
            <p:cNvSpPr/>
            <p:nvPr/>
          </p:nvSpPr>
          <p:spPr>
            <a:xfrm>
              <a:off x="2663206" y="2096200"/>
              <a:ext cx="6120000" cy="61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アーチ 6"/>
            <p:cNvSpPr/>
            <p:nvPr/>
          </p:nvSpPr>
          <p:spPr>
            <a:xfrm>
              <a:off x="2662413" y="2087943"/>
              <a:ext cx="6120000" cy="6120000"/>
            </a:xfrm>
            <a:prstGeom prst="blockArc">
              <a:avLst>
                <a:gd name="adj1" fmla="val 16200773"/>
                <a:gd name="adj2" fmla="val 6390399"/>
                <a:gd name="adj3" fmla="val 2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7" name="グループ化 36"/>
          <p:cNvGrpSpPr/>
          <p:nvPr/>
        </p:nvGrpSpPr>
        <p:grpSpPr>
          <a:xfrm>
            <a:off x="3022413" y="2443500"/>
            <a:ext cx="5400000" cy="5404443"/>
            <a:chOff x="3022413" y="2443500"/>
            <a:chExt cx="5400000" cy="5404443"/>
          </a:xfrm>
        </p:grpSpPr>
        <p:sp>
          <p:nvSpPr>
            <p:cNvPr id="36" name="円/楕円 35"/>
            <p:cNvSpPr/>
            <p:nvPr/>
          </p:nvSpPr>
          <p:spPr>
            <a:xfrm>
              <a:off x="3022413" y="2443500"/>
              <a:ext cx="5400000" cy="5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アーチ 7"/>
            <p:cNvSpPr/>
            <p:nvPr/>
          </p:nvSpPr>
          <p:spPr>
            <a:xfrm>
              <a:off x="3022413" y="2447943"/>
              <a:ext cx="5400000" cy="5400000"/>
            </a:xfrm>
            <a:prstGeom prst="blockArc">
              <a:avLst>
                <a:gd name="adj1" fmla="val 16200773"/>
                <a:gd name="adj2" fmla="val 4903849"/>
                <a:gd name="adj3" fmla="val 317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2" name="グループ化 31"/>
          <p:cNvGrpSpPr/>
          <p:nvPr/>
        </p:nvGrpSpPr>
        <p:grpSpPr>
          <a:xfrm>
            <a:off x="2302413" y="1727943"/>
            <a:ext cx="6840793" cy="6840000"/>
            <a:chOff x="2302413" y="1727943"/>
            <a:chExt cx="6840793" cy="6840000"/>
          </a:xfrm>
        </p:grpSpPr>
        <p:sp>
          <p:nvSpPr>
            <p:cNvPr id="31" name="円/楕円 30"/>
            <p:cNvSpPr/>
            <p:nvPr/>
          </p:nvSpPr>
          <p:spPr>
            <a:xfrm>
              <a:off x="2303206" y="1727943"/>
              <a:ext cx="6840000" cy="68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アーチ 8"/>
            <p:cNvSpPr/>
            <p:nvPr/>
          </p:nvSpPr>
          <p:spPr>
            <a:xfrm>
              <a:off x="2302413" y="1727943"/>
              <a:ext cx="6840000" cy="6840000"/>
            </a:xfrm>
            <a:prstGeom prst="blockArc">
              <a:avLst>
                <a:gd name="adj1" fmla="val 16200773"/>
                <a:gd name="adj2" fmla="val 7861112"/>
                <a:gd name="adj3" fmla="val 25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p:cNvGrpSpPr/>
          <p:nvPr/>
        </p:nvGrpSpPr>
        <p:grpSpPr>
          <a:xfrm>
            <a:off x="1942413" y="1363500"/>
            <a:ext cx="7560000" cy="7564443"/>
            <a:chOff x="1942413" y="1363500"/>
            <a:chExt cx="7560000" cy="7564443"/>
          </a:xfrm>
        </p:grpSpPr>
        <p:sp>
          <p:nvSpPr>
            <p:cNvPr id="29" name="円/楕円 28"/>
            <p:cNvSpPr/>
            <p:nvPr/>
          </p:nvSpPr>
          <p:spPr>
            <a:xfrm>
              <a:off x="1942413" y="1363500"/>
              <a:ext cx="7560000" cy="756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アーチ 9"/>
            <p:cNvSpPr/>
            <p:nvPr/>
          </p:nvSpPr>
          <p:spPr>
            <a:xfrm>
              <a:off x="1942413" y="1367943"/>
              <a:ext cx="7560000" cy="7560000"/>
            </a:xfrm>
            <a:prstGeom prst="blockArc">
              <a:avLst>
                <a:gd name="adj1" fmla="val 16200773"/>
                <a:gd name="adj2" fmla="val 8780503"/>
                <a:gd name="adj3" fmla="val 22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8" name="グループ化 27"/>
          <p:cNvGrpSpPr/>
          <p:nvPr/>
        </p:nvGrpSpPr>
        <p:grpSpPr>
          <a:xfrm>
            <a:off x="1582413" y="1003500"/>
            <a:ext cx="8280000" cy="8284443"/>
            <a:chOff x="1582413" y="1003500"/>
            <a:chExt cx="8280000" cy="8284443"/>
          </a:xfrm>
        </p:grpSpPr>
        <p:sp>
          <p:nvSpPr>
            <p:cNvPr id="27" name="円/楕円 26"/>
            <p:cNvSpPr/>
            <p:nvPr/>
          </p:nvSpPr>
          <p:spPr>
            <a:xfrm>
              <a:off x="1582413" y="1003500"/>
              <a:ext cx="8280000" cy="828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アーチ 10"/>
            <p:cNvSpPr/>
            <p:nvPr/>
          </p:nvSpPr>
          <p:spPr>
            <a:xfrm>
              <a:off x="1582413" y="1007943"/>
              <a:ext cx="8280000" cy="8280000"/>
            </a:xfrm>
            <a:prstGeom prst="blockArc">
              <a:avLst>
                <a:gd name="adj1" fmla="val 16200773"/>
                <a:gd name="adj2" fmla="val 10194044"/>
                <a:gd name="adj3" fmla="val 218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p:nvPr/>
        </p:nvGrpSpPr>
        <p:grpSpPr>
          <a:xfrm>
            <a:off x="1222413" y="647943"/>
            <a:ext cx="9000000" cy="9008257"/>
            <a:chOff x="1222413" y="647943"/>
            <a:chExt cx="9000000" cy="9008257"/>
          </a:xfrm>
        </p:grpSpPr>
        <p:sp>
          <p:nvSpPr>
            <p:cNvPr id="25" name="円/楕円 24"/>
            <p:cNvSpPr>
              <a:spLocks/>
            </p:cNvSpPr>
            <p:nvPr/>
          </p:nvSpPr>
          <p:spPr>
            <a:xfrm>
              <a:off x="1222413" y="656200"/>
              <a:ext cx="9000000" cy="90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アーチ 11"/>
            <p:cNvSpPr/>
            <p:nvPr/>
          </p:nvSpPr>
          <p:spPr>
            <a:xfrm>
              <a:off x="1222413" y="647943"/>
              <a:ext cx="9000000" cy="9000000"/>
            </a:xfrm>
            <a:prstGeom prst="blockArc">
              <a:avLst>
                <a:gd name="adj1" fmla="val 16200773"/>
                <a:gd name="adj2" fmla="val 11807975"/>
                <a:gd name="adj3" fmla="val 19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テキスト ボックス 12"/>
          <p:cNvSpPr txBox="1"/>
          <p:nvPr/>
        </p:nvSpPr>
        <p:spPr>
          <a:xfrm>
            <a:off x="3055532" y="545068"/>
            <a:ext cx="2581156" cy="369332"/>
          </a:xfrm>
          <a:prstGeom prst="rect">
            <a:avLst/>
          </a:prstGeom>
          <a:noFill/>
        </p:spPr>
        <p:txBody>
          <a:bodyPr wrap="none" rtlCol="0" anchor="ctr">
            <a:spAutoFit/>
          </a:bodyPr>
          <a:lstStyle/>
          <a:p>
            <a:pPr algn="r"/>
            <a:r>
              <a:rPr lang="en-US" altLang="ja-JP" sz="1800" dirty="0">
                <a:solidFill>
                  <a:schemeClr val="accent1">
                    <a:lumMod val="40000"/>
                    <a:lumOff val="60000"/>
                  </a:schemeClr>
                </a:solidFill>
                <a:latin typeface="Route 159 SemiBold" pitchFamily="50" charset="0"/>
              </a:rPr>
              <a:t>A 5-day weather forecast </a:t>
            </a:r>
            <a:endParaRPr kumimoji="1" lang="ja-JP" altLang="en-US" sz="1800" dirty="0">
              <a:solidFill>
                <a:schemeClr val="accent1">
                  <a:lumMod val="40000"/>
                  <a:lumOff val="60000"/>
                </a:schemeClr>
              </a:solidFill>
              <a:latin typeface="Route 159 SemiBold" pitchFamily="50" charset="0"/>
            </a:endParaRPr>
          </a:p>
        </p:txBody>
      </p:sp>
      <p:sp>
        <p:nvSpPr>
          <p:cNvPr id="14" name="テキスト ボックス 13"/>
          <p:cNvSpPr txBox="1"/>
          <p:nvPr/>
        </p:nvSpPr>
        <p:spPr>
          <a:xfrm>
            <a:off x="3558875" y="1265158"/>
            <a:ext cx="2077813" cy="369332"/>
          </a:xfrm>
          <a:prstGeom prst="rect">
            <a:avLst/>
          </a:prstGeom>
          <a:noFill/>
        </p:spPr>
        <p:txBody>
          <a:bodyPr wrap="none" rtlCol="0" anchor="ctr">
            <a:spAutoFit/>
          </a:bodyPr>
          <a:lstStyle/>
          <a:p>
            <a:pPr algn="r"/>
            <a:r>
              <a:rPr lang="en-US" altLang="ja-JP" sz="1800" dirty="0">
                <a:solidFill>
                  <a:schemeClr val="accent2">
                    <a:lumMod val="40000"/>
                    <a:lumOff val="60000"/>
                  </a:schemeClr>
                </a:solidFill>
                <a:latin typeface="Route 159 SemiBold" pitchFamily="50" charset="0"/>
              </a:rPr>
              <a:t>Pie chart visualizing </a:t>
            </a:r>
            <a:endParaRPr kumimoji="1" lang="ja-JP" altLang="en-US" sz="1800" dirty="0">
              <a:solidFill>
                <a:schemeClr val="accent2">
                  <a:lumMod val="40000"/>
                  <a:lumOff val="60000"/>
                </a:schemeClr>
              </a:solidFill>
              <a:latin typeface="Route 159 SemiBold" pitchFamily="50" charset="0"/>
            </a:endParaRPr>
          </a:p>
        </p:txBody>
      </p:sp>
      <p:sp>
        <p:nvSpPr>
          <p:cNvPr id="15" name="テキスト ボックス 14"/>
          <p:cNvSpPr txBox="1"/>
          <p:nvPr/>
        </p:nvSpPr>
        <p:spPr>
          <a:xfrm>
            <a:off x="3692565" y="905113"/>
            <a:ext cx="1944123" cy="369332"/>
          </a:xfrm>
          <a:prstGeom prst="rect">
            <a:avLst/>
          </a:prstGeom>
          <a:noFill/>
        </p:spPr>
        <p:txBody>
          <a:bodyPr wrap="none" rtlCol="0" anchor="ctr">
            <a:spAutoFit/>
          </a:bodyPr>
          <a:lstStyle/>
          <a:p>
            <a:pPr algn="r"/>
            <a:r>
              <a:rPr lang="en-US" altLang="ja-JP" sz="1800" dirty="0">
                <a:solidFill>
                  <a:schemeClr val="accent3">
                    <a:lumMod val="40000"/>
                    <a:lumOff val="60000"/>
                  </a:schemeClr>
                </a:solidFill>
                <a:latin typeface="Route 159 SemiBold" pitchFamily="50" charset="0"/>
              </a:rPr>
              <a:t>Real-time updates </a:t>
            </a:r>
            <a:endParaRPr kumimoji="1" lang="ja-JP" altLang="en-US" sz="1800" dirty="0">
              <a:solidFill>
                <a:schemeClr val="accent3">
                  <a:lumMod val="40000"/>
                  <a:lumOff val="60000"/>
                </a:schemeClr>
              </a:solidFill>
              <a:latin typeface="Route 159 SemiBold" pitchFamily="50" charset="0"/>
            </a:endParaRPr>
          </a:p>
        </p:txBody>
      </p:sp>
      <p:sp>
        <p:nvSpPr>
          <p:cNvPr id="16" name="テキスト ボックス 15"/>
          <p:cNvSpPr txBox="1"/>
          <p:nvPr/>
        </p:nvSpPr>
        <p:spPr>
          <a:xfrm>
            <a:off x="2578800" y="1625203"/>
            <a:ext cx="3057888" cy="369332"/>
          </a:xfrm>
          <a:prstGeom prst="rect">
            <a:avLst/>
          </a:prstGeom>
          <a:noFill/>
        </p:spPr>
        <p:txBody>
          <a:bodyPr wrap="none" rtlCol="0" anchor="ctr">
            <a:spAutoFit/>
          </a:bodyPr>
          <a:lstStyle/>
          <a:p>
            <a:pPr algn="r"/>
            <a:r>
              <a:rPr lang="en-US" altLang="ja-JP" sz="1800" dirty="0">
                <a:solidFill>
                  <a:schemeClr val="accent4">
                    <a:lumMod val="40000"/>
                    <a:lumOff val="60000"/>
                  </a:schemeClr>
                </a:solidFill>
                <a:latin typeface="Route 159 SemiBold" pitchFamily="50" charset="0"/>
              </a:rPr>
              <a:t>Urban Heat Island (UHI) effect </a:t>
            </a:r>
            <a:endParaRPr kumimoji="1" lang="ja-JP" altLang="en-US" sz="1800" dirty="0">
              <a:solidFill>
                <a:schemeClr val="accent4">
                  <a:lumMod val="40000"/>
                  <a:lumOff val="60000"/>
                </a:schemeClr>
              </a:solidFill>
              <a:latin typeface="Route 159 SemiBold" pitchFamily="50" charset="0"/>
            </a:endParaRPr>
          </a:p>
        </p:txBody>
      </p:sp>
      <p:sp>
        <p:nvSpPr>
          <p:cNvPr id="17" name="テキスト ボックス 16"/>
          <p:cNvSpPr txBox="1"/>
          <p:nvPr/>
        </p:nvSpPr>
        <p:spPr>
          <a:xfrm>
            <a:off x="2586942" y="1985248"/>
            <a:ext cx="3049746" cy="369332"/>
          </a:xfrm>
          <a:prstGeom prst="rect">
            <a:avLst/>
          </a:prstGeom>
          <a:noFill/>
        </p:spPr>
        <p:txBody>
          <a:bodyPr wrap="none" rtlCol="0" anchor="ctr">
            <a:spAutoFit/>
          </a:bodyPr>
          <a:lstStyle/>
          <a:p>
            <a:pPr algn="r"/>
            <a:r>
              <a:rPr lang="en-US" altLang="ja-JP" sz="1800" dirty="0">
                <a:solidFill>
                  <a:schemeClr val="accent5">
                    <a:lumMod val="40000"/>
                    <a:lumOff val="60000"/>
                  </a:schemeClr>
                </a:solidFill>
                <a:latin typeface="Route 159 SemiBold" pitchFamily="50" charset="0"/>
              </a:rPr>
              <a:t>Urban and rural temperatures </a:t>
            </a:r>
            <a:endParaRPr kumimoji="1" lang="ja-JP" altLang="en-US" sz="1800" dirty="0">
              <a:solidFill>
                <a:schemeClr val="accent5">
                  <a:lumMod val="40000"/>
                  <a:lumOff val="60000"/>
                </a:schemeClr>
              </a:solidFill>
              <a:latin typeface="Route 159 SemiBold" pitchFamily="50" charset="0"/>
            </a:endParaRPr>
          </a:p>
        </p:txBody>
      </p:sp>
      <p:sp>
        <p:nvSpPr>
          <p:cNvPr id="18" name="テキスト ボックス 17"/>
          <p:cNvSpPr txBox="1"/>
          <p:nvPr/>
        </p:nvSpPr>
        <p:spPr>
          <a:xfrm>
            <a:off x="3280915" y="2345293"/>
            <a:ext cx="2355773" cy="369332"/>
          </a:xfrm>
          <a:prstGeom prst="rect">
            <a:avLst/>
          </a:prstGeom>
          <a:noFill/>
        </p:spPr>
        <p:txBody>
          <a:bodyPr wrap="none" rtlCol="0" anchor="ctr">
            <a:spAutoFit/>
          </a:bodyPr>
          <a:lstStyle/>
          <a:p>
            <a:pPr algn="r"/>
            <a:r>
              <a:rPr lang="en-US" altLang="ja-JP" sz="1800" dirty="0" err="1">
                <a:solidFill>
                  <a:schemeClr val="accent6">
                    <a:lumMod val="40000"/>
                    <a:lumOff val="60000"/>
                  </a:schemeClr>
                </a:solidFill>
                <a:latin typeface="Route 159 SemiBold" pitchFamily="50" charset="0"/>
              </a:rPr>
              <a:t>OpenWeatherMap</a:t>
            </a:r>
            <a:r>
              <a:rPr lang="en-US" altLang="ja-JP" sz="1800" dirty="0">
                <a:solidFill>
                  <a:schemeClr val="accent6">
                    <a:lumMod val="40000"/>
                    <a:lumOff val="60000"/>
                  </a:schemeClr>
                </a:solidFill>
                <a:latin typeface="Route 159 SemiBold" pitchFamily="50" charset="0"/>
              </a:rPr>
              <a:t> API </a:t>
            </a:r>
            <a:endParaRPr kumimoji="1" lang="ja-JP" altLang="en-US" sz="1800" dirty="0">
              <a:solidFill>
                <a:schemeClr val="accent6">
                  <a:lumMod val="40000"/>
                  <a:lumOff val="60000"/>
                </a:schemeClr>
              </a:solidFill>
              <a:latin typeface="Route 159 SemiBold" pitchFamily="50" charset="0"/>
            </a:endParaRPr>
          </a:p>
        </p:txBody>
      </p:sp>
      <p:sp>
        <p:nvSpPr>
          <p:cNvPr id="20" name="タイトル 10"/>
          <p:cNvSpPr txBox="1">
            <a:spLocks/>
          </p:cNvSpPr>
          <p:nvPr/>
        </p:nvSpPr>
        <p:spPr>
          <a:xfrm>
            <a:off x="10550770" y="759653"/>
            <a:ext cx="7188590" cy="4215032"/>
          </a:xfrm>
          <a:prstGeom prst="rect">
            <a:avLst/>
          </a:prstGeom>
        </p:spPr>
        <p:txBody>
          <a:bodyPr anchor="b"/>
          <a:lst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a:lstStyle>
          <a:p>
            <a:r>
              <a:rPr lang="en-US" altLang="ja-JP" dirty="0">
                <a:solidFill>
                  <a:schemeClr val="bg1"/>
                </a:solidFill>
              </a:rPr>
              <a:t>How it Works - Beat the City Heat!</a:t>
            </a:r>
            <a:endParaRPr lang="ja-JP" altLang="en-US" dirty="0">
              <a:solidFill>
                <a:schemeClr val="bg1"/>
              </a:solidFill>
            </a:endParaRPr>
          </a:p>
        </p:txBody>
      </p:sp>
      <p:sp>
        <p:nvSpPr>
          <p:cNvPr id="21" name="テキスト プレースホルダー 18"/>
          <p:cNvSpPr txBox="1">
            <a:spLocks/>
          </p:cNvSpPr>
          <p:nvPr/>
        </p:nvSpPr>
        <p:spPr>
          <a:xfrm>
            <a:off x="10592974" y="5358963"/>
            <a:ext cx="6865032" cy="3377075"/>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sz="1400" dirty="0">
                <a:latin typeface="Arial Rounded MT Bold" panose="020F0704030504030204" pitchFamily="34" charset="0"/>
              </a:rPr>
              <a:t>Leverage </a:t>
            </a:r>
            <a:r>
              <a:rPr lang="en-US" sz="1400" dirty="0" err="1">
                <a:latin typeface="Arial Rounded MT Bold" panose="020F0704030504030204" pitchFamily="34" charset="0"/>
              </a:rPr>
              <a:t>OpenWeatherMap</a:t>
            </a:r>
            <a:r>
              <a:rPr lang="en-US" sz="1400" dirty="0">
                <a:latin typeface="Arial Rounded MT Bold" panose="020F0704030504030204" pitchFamily="34" charset="0"/>
              </a:rPr>
              <a:t> API to retrieve 5-day weather forecasts for any city entered by the user.</a:t>
            </a:r>
          </a:p>
          <a:p>
            <a:r>
              <a:rPr lang="en-US" sz="1400" dirty="0">
                <a:latin typeface="Arial Rounded MT Bold" panose="020F0704030504030204" pitchFamily="34" charset="0"/>
              </a:rPr>
              <a:t>Simulate urban and rural temperatures based on the forecast data, accounting for slight variations using random factors.</a:t>
            </a:r>
          </a:p>
          <a:p>
            <a:r>
              <a:rPr lang="en-US" sz="1400" dirty="0">
                <a:latin typeface="Arial Rounded MT Bold" panose="020F0704030504030204" pitchFamily="34" charset="0"/>
              </a:rPr>
              <a:t>Calculate the Urban Heat Island (UHI) effect by subtracting the simulated rural temperature from the urban temperature.</a:t>
            </a:r>
          </a:p>
          <a:p>
            <a:r>
              <a:rPr lang="en-US" sz="1400" dirty="0">
                <a:latin typeface="Arial Rounded MT Bold" panose="020F0704030504030204" pitchFamily="34" charset="0"/>
              </a:rPr>
              <a:t>Display the UHI effect prominently on the user interface, along with:</a:t>
            </a:r>
          </a:p>
          <a:p>
            <a:pPr lvl="1"/>
            <a:r>
              <a:rPr lang="en-US" sz="1200" dirty="0">
                <a:latin typeface="Bahnschrift SemiBold" panose="020B0502040204020203" pitchFamily="34" charset="0"/>
              </a:rPr>
              <a:t>A clear pie chart visualizing the temperature difference between urban and rural areas.</a:t>
            </a:r>
          </a:p>
          <a:p>
            <a:pPr lvl="1"/>
            <a:r>
              <a:rPr lang="en-US" sz="1200" dirty="0">
                <a:latin typeface="Bahnschrift SemiBold" panose="020B0502040204020203" pitchFamily="34" charset="0"/>
              </a:rPr>
              <a:t>Real-time updates for the electromagnetic spectrum and UV intensity. (Optional: Briefly mention these)</a:t>
            </a:r>
          </a:p>
          <a:p>
            <a:pPr lvl="1"/>
            <a:r>
              <a:rPr lang="en-US" sz="1200" dirty="0">
                <a:latin typeface="Bahnschrift SemiBold" panose="020B0502040204020203" pitchFamily="34" charset="0"/>
              </a:rPr>
              <a:t>A 5-day weather forecast for the chosen city.</a:t>
            </a:r>
          </a:p>
          <a:p>
            <a:r>
              <a:rPr lang="en-US" sz="1400" dirty="0">
                <a:latin typeface="Arial Rounded MT Bold" panose="020F0704030504030204" pitchFamily="34" charset="0"/>
              </a:rPr>
              <a:t>Recommend mitigation strategies based on the UHI intensity level, providing users with actionable ways to combat urban heat.</a:t>
            </a:r>
          </a:p>
        </p:txBody>
      </p:sp>
    </p:spTree>
    <p:extLst>
      <p:ext uri="{BB962C8B-B14F-4D97-AF65-F5344CB8AC3E}">
        <p14:creationId xmlns:p14="http://schemas.microsoft.com/office/powerpoint/2010/main" val="4143491108"/>
      </p:ext>
    </p:extLst>
  </p:cSld>
  <p:clrMapOvr>
    <a:masterClrMapping/>
  </p:clrMapOvr>
  <mc:AlternateContent xmlns:mc="http://schemas.openxmlformats.org/markup-compatibility/2006" xmlns:p14="http://schemas.microsoft.com/office/powerpoint/2010/main">
    <mc:Choice Requires="p14">
      <p:transition spd="slow" p14:dur="20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ppt_w</p:attrName>
                                        </p:attrNameLst>
                                      </p:cBhvr>
                                      <p:tavLst>
                                        <p:tav tm="0" fmla="#ppt_w*sin(2.5*pi*$)">
                                          <p:val>
                                            <p:fltVal val="0"/>
                                          </p:val>
                                        </p:tav>
                                        <p:tav tm="100000">
                                          <p:val>
                                            <p:fltVal val="1"/>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2" presetClass="entr" presetSubtype="8" decel="10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000"/>
                            </p:stCondLst>
                            <p:childTnLst>
                              <p:par>
                                <p:cTn id="27" presetID="21" presetClass="entr" presetSubtype="1"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heel(1)">
                                      <p:cBhvr>
                                        <p:cTn id="29" dur="1250"/>
                                        <p:tgtEl>
                                          <p:spTgt spid="37"/>
                                        </p:tgtEl>
                                      </p:cBhvr>
                                    </p:animEffect>
                                  </p:childTnLst>
                                </p:cTn>
                              </p:par>
                            </p:childTnLst>
                          </p:cTn>
                        </p:par>
                        <p:par>
                          <p:cTn id="30" fill="hold">
                            <p:stCondLst>
                              <p:cond delay="3250"/>
                            </p:stCondLst>
                            <p:childTnLst>
                              <p:par>
                                <p:cTn id="31" presetID="2" presetClass="entr" presetSubtype="8" decel="10000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par>
                                <p:cTn id="35" presetID="10" presetClass="entr"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3750"/>
                            </p:stCondLst>
                            <p:childTnLst>
                              <p:par>
                                <p:cTn id="39" presetID="21" presetClass="entr" presetSubtype="1"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heel(1)">
                                      <p:cBhvr>
                                        <p:cTn id="41" dur="1250"/>
                                        <p:tgtEl>
                                          <p:spTgt spid="35"/>
                                        </p:tgtEl>
                                      </p:cBhvr>
                                    </p:animEffect>
                                  </p:childTnLst>
                                </p:cTn>
                              </p:par>
                            </p:childTnLst>
                          </p:cTn>
                        </p:par>
                        <p:par>
                          <p:cTn id="42" fill="hold">
                            <p:stCondLst>
                              <p:cond delay="5000"/>
                            </p:stCondLst>
                            <p:childTnLst>
                              <p:par>
                                <p:cTn id="43" presetID="2" presetClass="entr" presetSubtype="8" decel="10000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10" presetClass="entr"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par>
                          <p:cTn id="50" fill="hold">
                            <p:stCondLst>
                              <p:cond delay="5500"/>
                            </p:stCondLst>
                            <p:childTnLst>
                              <p:par>
                                <p:cTn id="51" presetID="21" presetClass="entr" presetSubtype="1"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heel(1)">
                                      <p:cBhvr>
                                        <p:cTn id="53" dur="1250"/>
                                        <p:tgtEl>
                                          <p:spTgt spid="32"/>
                                        </p:tgtEl>
                                      </p:cBhvr>
                                    </p:animEffect>
                                  </p:childTnLst>
                                </p:cTn>
                              </p:par>
                            </p:childTnLst>
                          </p:cTn>
                        </p:par>
                        <p:par>
                          <p:cTn id="54" fill="hold">
                            <p:stCondLst>
                              <p:cond delay="6750"/>
                            </p:stCondLst>
                            <p:childTnLst>
                              <p:par>
                                <p:cTn id="55" presetID="2" presetClass="entr" presetSubtype="8" decel="10000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par>
                                <p:cTn id="59" presetID="10" presetClass="entr" presetSubtype="0" fill="hold" grpId="1"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7250"/>
                            </p:stCondLst>
                            <p:childTnLst>
                              <p:par>
                                <p:cTn id="63" presetID="21" presetClass="entr" presetSubtype="1"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heel(1)">
                                      <p:cBhvr>
                                        <p:cTn id="65" dur="1250"/>
                                        <p:tgtEl>
                                          <p:spTgt spid="30"/>
                                        </p:tgtEl>
                                      </p:cBhvr>
                                    </p:animEffect>
                                  </p:childTnLst>
                                </p:cTn>
                              </p:par>
                            </p:childTnLst>
                          </p:cTn>
                        </p:par>
                        <p:par>
                          <p:cTn id="66" fill="hold">
                            <p:stCondLst>
                              <p:cond delay="8500"/>
                            </p:stCondLst>
                            <p:childTnLst>
                              <p:par>
                                <p:cTn id="67" presetID="2" presetClass="entr" presetSubtype="8" decel="10000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par>
                          <p:cTn id="74" fill="hold">
                            <p:stCondLst>
                              <p:cond delay="9000"/>
                            </p:stCondLst>
                            <p:childTnLst>
                              <p:par>
                                <p:cTn id="75" presetID="21" presetClass="entr" presetSubtype="1"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heel(1)">
                                      <p:cBhvr>
                                        <p:cTn id="77" dur="1250"/>
                                        <p:tgtEl>
                                          <p:spTgt spid="28"/>
                                        </p:tgtEl>
                                      </p:cBhvr>
                                    </p:animEffect>
                                  </p:childTnLst>
                                </p:cTn>
                              </p:par>
                            </p:childTnLst>
                          </p:cTn>
                        </p:par>
                        <p:par>
                          <p:cTn id="78" fill="hold">
                            <p:stCondLst>
                              <p:cond delay="10250"/>
                            </p:stCondLst>
                            <p:childTnLst>
                              <p:par>
                                <p:cTn id="79" presetID="2" presetClass="entr" presetSubtype="8" decel="10000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additive="base">
                                        <p:cTn id="81" dur="500" fill="hold"/>
                                        <p:tgtEl>
                                          <p:spTgt spid="13"/>
                                        </p:tgtEl>
                                        <p:attrNameLst>
                                          <p:attrName>ppt_x</p:attrName>
                                        </p:attrNameLst>
                                      </p:cBhvr>
                                      <p:tavLst>
                                        <p:tav tm="0">
                                          <p:val>
                                            <p:strVal val="0-#ppt_w/2"/>
                                          </p:val>
                                        </p:tav>
                                        <p:tav tm="100000">
                                          <p:val>
                                            <p:strVal val="#ppt_x"/>
                                          </p:val>
                                        </p:tav>
                                      </p:tavLst>
                                    </p:anim>
                                    <p:anim calcmode="lin" valueType="num">
                                      <p:cBhvr additive="base">
                                        <p:cTn id="82" dur="500" fill="hold"/>
                                        <p:tgtEl>
                                          <p:spTgt spid="13"/>
                                        </p:tgtEl>
                                        <p:attrNameLst>
                                          <p:attrName>ppt_y</p:attrName>
                                        </p:attrNameLst>
                                      </p:cBhvr>
                                      <p:tavLst>
                                        <p:tav tm="0">
                                          <p:val>
                                            <p:strVal val="#ppt_y"/>
                                          </p:val>
                                        </p:tav>
                                        <p:tav tm="100000">
                                          <p:val>
                                            <p:strVal val="#ppt_y"/>
                                          </p:val>
                                        </p:tav>
                                      </p:tavLst>
                                    </p:anim>
                                  </p:childTnLst>
                                </p:cTn>
                              </p:par>
                              <p:par>
                                <p:cTn id="83" presetID="10" presetClass="entr" presetSubtype="0" fill="hold" grpId="1"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childTnLst>
                          </p:cTn>
                        </p:par>
                        <p:par>
                          <p:cTn id="86" fill="hold">
                            <p:stCondLst>
                              <p:cond delay="10750"/>
                            </p:stCondLst>
                            <p:childTnLst>
                              <p:par>
                                <p:cTn id="87" presetID="21" presetClass="entr" presetSubtype="1" fill="hold"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heel(1)">
                                      <p:cBhvr>
                                        <p:cTn id="89" dur="1250"/>
                                        <p:tgtEl>
                                          <p:spTgt spid="26"/>
                                        </p:tgtEl>
                                      </p:cBhvr>
                                    </p:animEffect>
                                  </p:childTnLst>
                                </p:cTn>
                              </p:par>
                            </p:childTnLst>
                          </p:cTn>
                        </p:par>
                        <p:par>
                          <p:cTn id="90" fill="hold">
                            <p:stCondLst>
                              <p:cond delay="12000"/>
                            </p:stCondLst>
                            <p:childTnLst>
                              <p:par>
                                <p:cTn id="91" presetID="2" presetClass="entr" presetSubtype="3" decel="100000" fill="hold" grpId="0" nodeType="afterEffect">
                                  <p:stCondLst>
                                    <p:cond delay="0"/>
                                  </p:stCondLst>
                                  <p:iterate type="wd">
                                    <p:tmPct val="10000"/>
                                  </p:iterate>
                                  <p:childTnLst>
                                    <p:set>
                                      <p:cBhvr>
                                        <p:cTn id="92" dur="1" fill="hold">
                                          <p:stCondLst>
                                            <p:cond delay="0"/>
                                          </p:stCondLst>
                                        </p:cTn>
                                        <p:tgtEl>
                                          <p:spTgt spid="20"/>
                                        </p:tgtEl>
                                        <p:attrNameLst>
                                          <p:attrName>style.visibility</p:attrName>
                                        </p:attrNameLst>
                                      </p:cBhvr>
                                      <p:to>
                                        <p:strVal val="visible"/>
                                      </p:to>
                                    </p:set>
                                    <p:anim calcmode="lin" valueType="num">
                                      <p:cBhvr additive="base">
                                        <p:cTn id="93" dur="500" fill="hold"/>
                                        <p:tgtEl>
                                          <p:spTgt spid="20"/>
                                        </p:tgtEl>
                                        <p:attrNameLst>
                                          <p:attrName>ppt_x</p:attrName>
                                        </p:attrNameLst>
                                      </p:cBhvr>
                                      <p:tavLst>
                                        <p:tav tm="0">
                                          <p:val>
                                            <p:strVal val="1+#ppt_w/2"/>
                                          </p:val>
                                        </p:tav>
                                        <p:tav tm="100000">
                                          <p:val>
                                            <p:strVal val="#ppt_x"/>
                                          </p:val>
                                        </p:tav>
                                      </p:tavLst>
                                    </p:anim>
                                    <p:anim calcmode="lin" valueType="num">
                                      <p:cBhvr additive="base">
                                        <p:cTn id="94" dur="500" fill="hold"/>
                                        <p:tgtEl>
                                          <p:spTgt spid="20"/>
                                        </p:tgtEl>
                                        <p:attrNameLst>
                                          <p:attrName>ppt_y</p:attrName>
                                        </p:attrNameLst>
                                      </p:cBhvr>
                                      <p:tavLst>
                                        <p:tav tm="0">
                                          <p:val>
                                            <p:strVal val="0-#ppt_h/2"/>
                                          </p:val>
                                        </p:tav>
                                        <p:tav tm="100000">
                                          <p:val>
                                            <p:strVal val="#ppt_y"/>
                                          </p:val>
                                        </p:tav>
                                      </p:tavLst>
                                    </p:anim>
                                  </p:childTnLst>
                                </p:cTn>
                              </p:par>
                            </p:childTnLst>
                          </p:cTn>
                        </p:par>
                        <p:par>
                          <p:cTn id="95" fill="hold">
                            <p:stCondLst>
                              <p:cond delay="12900"/>
                            </p:stCondLst>
                            <p:childTnLst>
                              <p:par>
                                <p:cTn id="96" presetID="22" presetClass="entr" presetSubtype="8"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left)">
                                      <p:cBhvr>
                                        <p:cTn id="9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6" grpId="1" animBg="1"/>
      <p:bldP spid="13" grpId="0"/>
      <p:bldP spid="13" grpId="1"/>
      <p:bldP spid="14" grpId="0"/>
      <p:bldP spid="14" grpId="1"/>
      <p:bldP spid="15" grpId="0"/>
      <p:bldP spid="15" grpId="1"/>
      <p:bldP spid="16" grpId="0"/>
      <p:bldP spid="16" grpId="1"/>
      <p:bldP spid="17" grpId="0"/>
      <p:bldP spid="17" grpId="1"/>
      <p:bldP spid="18" grpId="0"/>
      <p:bldP spid="18" grpId="1"/>
      <p:bldP spid="20" grpId="0"/>
      <p:bldP spid="21" grpId="0"/>
    </p:bld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4333983" y="6691462"/>
            <a:ext cx="9577064" cy="792088"/>
          </a:xfrm>
        </p:spPr>
        <p:txBody>
          <a:bodyPr>
            <a:noAutofit/>
          </a:bodyPr>
          <a:lstStyle/>
          <a:p>
            <a:r>
              <a:rPr altLang="ja-JP" dirty="0" lang="en-US" sz="6600"/>
              <a:t>Lets find how it will works</a:t>
            </a:r>
            <a:endParaRPr altLang="en-US" dirty="0" kumimoji="1" lang="ja-JP" sz="6600"/>
          </a:p>
        </p:txBody>
      </p:sp>
      <p:sp>
        <p:nvSpPr>
          <p:cNvPr id="9" name="テキスト プレースホルダー 8"/>
          <p:cNvSpPr>
            <a:spLocks noGrp="1"/>
          </p:cNvSpPr>
          <p:nvPr>
            <p:ph idx="14" sz="quarter" type="body"/>
          </p:nvPr>
        </p:nvSpPr>
        <p:spPr>
          <a:xfrm>
            <a:off x="1828802" y="8089049"/>
            <a:ext cx="14988034" cy="1584176"/>
          </a:xfrm>
        </p:spPr>
        <p:txBody>
          <a:bodyPr>
            <a:noAutofit/>
          </a:bodyPr>
          <a:lstStyle/>
          <a:p>
            <a:r>
              <a:rPr b="1" dirty="0" lang="en-US" sz="2400">
                <a:solidFill>
                  <a:schemeClr val="tx1"/>
                </a:solidFill>
              </a:rPr>
              <a:t>To begin, ensure that the necessary required Modules are installed on your </a:t>
            </a:r>
            <a:r>
              <a:rPr b="1" dirty="0" lang="en-US" sz="2400">
                <a:solidFill>
                  <a:srgbClr val="FD497C"/>
                </a:solidFill>
              </a:rPr>
              <a:t>local machine(CMD)</a:t>
            </a:r>
            <a:r>
              <a:rPr b="1" dirty="0" lang="en-US" sz="2400">
                <a:solidFill>
                  <a:schemeClr val="tx1"/>
                </a:solidFill>
              </a:rPr>
              <a:t>. Once installed, execute the </a:t>
            </a:r>
            <a:r>
              <a:rPr b="1" dirty="0" lang="en-US" sz="2400">
                <a:solidFill>
                  <a:srgbClr val="00B050"/>
                </a:solidFill>
              </a:rPr>
              <a:t>Python code</a:t>
            </a:r>
            <a:r>
              <a:rPr b="1" dirty="0" lang="en-US" sz="2400">
                <a:solidFill>
                  <a:schemeClr val="tx1"/>
                </a:solidFill>
              </a:rPr>
              <a:t> within your preferred integrated development environment (IDE), such as IDLE for </a:t>
            </a:r>
            <a:r>
              <a:rPr b="1" dirty="0" lang="en-US" sz="2400">
                <a:solidFill>
                  <a:srgbClr val="5BB8D1"/>
                </a:solidFill>
              </a:rPr>
              <a:t>Python (3.10 or above)</a:t>
            </a:r>
            <a:r>
              <a:rPr b="1" dirty="0" lang="en-US" sz="2400">
                <a:solidFill>
                  <a:schemeClr val="tx1"/>
                </a:solidFill>
              </a:rPr>
              <a:t>, or any other suitable platform.</a:t>
            </a:r>
          </a:p>
        </p:txBody>
      </p:sp>
      <p:pic>
        <p:nvPicPr>
          <p:cNvPr id="17" name="Picture Placeholder 16">
            <a:extLst>
              <a:ext uri="{FF2B5EF4-FFF2-40B4-BE49-F238E27FC236}">
                <a16:creationId xmlns:a16="http://schemas.microsoft.com/office/drawing/2014/main" id="{0FC7774B-3782-CD41-3A5A-1260D00714B2}"/>
              </a:ext>
            </a:extLst>
          </p:cNvPr>
          <p:cNvPicPr>
            <a:picLocks noChangeAspect="1" noGrp="1"/>
          </p:cNvPicPr>
          <p:nvPr>
            <p:ph idx="13" sz="quarter" type="pic"/>
          </p:nvPr>
        </p:nvPicPr>
        <p:blipFill rotWithShape="1">
          <a:blip r:embed="rId2">
            <a:extLst>
              <a:ext uri="{28A0092B-C50C-407E-A947-70E740481C1C}">
                <a14:useLocalDpi xmlns:a14="http://schemas.microsoft.com/office/drawing/2010/main" val="0"/>
              </a:ext>
            </a:extLst>
          </a:blip>
          <a:srcRect b="4" l="5" r="86" t="-2040"/>
          <a:stretch/>
        </p:blipFill>
        <p:spPr>
          <a:xfrm>
            <a:off x="6664309" y="1039044"/>
            <a:ext cx="4916413" cy="4916413"/>
          </a:xfrm>
        </p:spPr>
      </p:pic>
      <p:pic>
        <p:nvPicPr>
          <p:cNvPr descr="Newus" id="10244" name="Picture 4">
            <a:extLst>
              <a:ext uri="{FF2B5EF4-FFF2-40B4-BE49-F238E27FC236}">
                <a16:creationId xmlns:a16="http://schemas.microsoft.com/office/drawing/2014/main" id="{D2433BE2-85B6-B072-02F0-83D41B038E6A}"/>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39044"/>
            <a:ext cx="5661842" cy="566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537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2000" spd="slow">
        <p15:prstTrans prst="crush"/>
      </p:transition>
    </mc:Choice>
    <mc:Fallback xmlns="">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0244"/>
                                        </p:tgtEl>
                                        <p:attrNameLst>
                                          <p:attrName>style.visibility</p:attrName>
                                        </p:attrNameLst>
                                      </p:cBhvr>
                                      <p:to>
                                        <p:strVal val="visible"/>
                                      </p:to>
                                    </p:set>
                                    <p:animEffect filter="fade" transition="in">
                                      <p:cBhvr>
                                        <p:cTn dur="500" id="7"/>
                                        <p:tgtEl>
                                          <p:spTgt spid="102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Step 1</a:t>
            </a:r>
            <a:endParaRPr kumimoji="1" lang="ja-JP" altLang="en-US" dirty="0">
              <a:solidFill>
                <a:schemeClr val="accent1"/>
              </a:solidFill>
              <a:latin typeface="Route 159 Bold" pitchFamily="50" charset="0"/>
            </a:endParaRPr>
          </a:p>
        </p:txBody>
      </p:sp>
      <p:sp>
        <p:nvSpPr>
          <p:cNvPr id="14" name="テキスト プレースホルダー 13"/>
          <p:cNvSpPr>
            <a:spLocks noGrp="1"/>
          </p:cNvSpPr>
          <p:nvPr>
            <p:ph type="body" sz="quarter" idx="14"/>
          </p:nvPr>
        </p:nvSpPr>
        <p:spPr>
          <a:xfrm>
            <a:off x="1078310" y="4279404"/>
            <a:ext cx="5142876" cy="3312368"/>
          </a:xfrm>
        </p:spPr>
        <p:txBody>
          <a:bodyPr>
            <a:noAutofit/>
          </a:bodyPr>
          <a:lstStyle/>
          <a:p>
            <a:r>
              <a:rPr lang="en-US" altLang="ja-JP" sz="3600" b="1" dirty="0">
                <a:latin typeface="Arial Rounded MT Bold" panose="020F0704030504030204" pitchFamily="34" charset="0"/>
              </a:rPr>
              <a:t>After executing the Python code within IDLE for Python , we can utilize </a:t>
            </a:r>
            <a:r>
              <a:rPr lang="en-US" altLang="ja-JP" sz="3600" b="1" dirty="0" err="1">
                <a:latin typeface="Arial Rounded MT Bold" panose="020F0704030504030204" pitchFamily="34" charset="0"/>
              </a:rPr>
              <a:t>Tkinter</a:t>
            </a:r>
            <a:r>
              <a:rPr lang="en-US" altLang="ja-JP" sz="3600" b="1" dirty="0">
                <a:latin typeface="Arial Rounded MT Bold" panose="020F0704030504030204" pitchFamily="34" charset="0"/>
              </a:rPr>
              <a:t> to display a message box…</a:t>
            </a:r>
          </a:p>
        </p:txBody>
      </p:sp>
      <p:pic>
        <p:nvPicPr>
          <p:cNvPr id="3" name="Picture 3">
            <a:extLst>
              <a:ext uri="{FF2B5EF4-FFF2-40B4-BE49-F238E27FC236}">
                <a16:creationId xmlns:a16="http://schemas.microsoft.com/office/drawing/2014/main" id="{D8E8CD29-25BA-1C7A-FC6E-D58E599C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730" y="848530"/>
            <a:ext cx="10345931" cy="81321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5641804"/>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8EC19-7AB9-C35F-FA43-937861E194C5}"/>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01F534EE-3E7A-5755-E924-7F8C4FD93446}"/>
              </a:ext>
            </a:extLst>
          </p:cNvPr>
          <p:cNvSpPr>
            <a:spLocks noGrp="1"/>
          </p:cNvSpPr>
          <p:nvPr>
            <p:ph type="title"/>
          </p:nvPr>
        </p:nvSpPr>
        <p:spPr/>
        <p:txBody>
          <a:bodyPr/>
          <a:lstStyle/>
          <a:p>
            <a:r>
              <a:rPr lang="en-US" altLang="ja-JP" dirty="0"/>
              <a:t>Step 2</a:t>
            </a:r>
            <a:endParaRPr kumimoji="1" lang="ja-JP" altLang="en-US" dirty="0">
              <a:solidFill>
                <a:schemeClr val="accent1"/>
              </a:solidFill>
              <a:latin typeface="Route 159 Bold" pitchFamily="50" charset="0"/>
            </a:endParaRPr>
          </a:p>
        </p:txBody>
      </p:sp>
      <p:sp>
        <p:nvSpPr>
          <p:cNvPr id="14" name="テキスト プレースホルダー 13">
            <a:extLst>
              <a:ext uri="{FF2B5EF4-FFF2-40B4-BE49-F238E27FC236}">
                <a16:creationId xmlns:a16="http://schemas.microsoft.com/office/drawing/2014/main" id="{C97B9D4D-8203-E1E4-C0FA-07C50886AB09}"/>
              </a:ext>
            </a:extLst>
          </p:cNvPr>
          <p:cNvSpPr>
            <a:spLocks noGrp="1"/>
          </p:cNvSpPr>
          <p:nvPr>
            <p:ph type="body" sz="quarter" idx="14"/>
          </p:nvPr>
        </p:nvSpPr>
        <p:spPr>
          <a:xfrm>
            <a:off x="1078310" y="4279404"/>
            <a:ext cx="5142876" cy="3312368"/>
          </a:xfrm>
        </p:spPr>
        <p:txBody>
          <a:bodyPr>
            <a:noAutofit/>
          </a:bodyPr>
          <a:lstStyle/>
          <a:p>
            <a:r>
              <a:rPr lang="en-US" altLang="ja-JP" sz="3600" b="1" dirty="0">
                <a:latin typeface="Arial Rounded MT Bold" panose="020F0704030504030204" pitchFamily="34" charset="0"/>
              </a:rPr>
              <a:t>To prompt the user to enter a city name for forecasting urban heat islands data, you can incorporate a simple input dialog using </a:t>
            </a:r>
            <a:r>
              <a:rPr lang="en-US" altLang="ja-JP" sz="3600" b="1" dirty="0" err="1">
                <a:latin typeface="Arial Rounded MT Bold" panose="020F0704030504030204" pitchFamily="34" charset="0"/>
              </a:rPr>
              <a:t>Tkinter</a:t>
            </a:r>
            <a:endParaRPr lang="en-US" altLang="ja-JP" sz="3600" b="1" dirty="0">
              <a:latin typeface="Arial Rounded MT Bold" panose="020F0704030504030204" pitchFamily="34" charset="0"/>
            </a:endParaRPr>
          </a:p>
        </p:txBody>
      </p:sp>
      <p:pic>
        <p:nvPicPr>
          <p:cNvPr id="2" name="Picture 2">
            <a:extLst>
              <a:ext uri="{FF2B5EF4-FFF2-40B4-BE49-F238E27FC236}">
                <a16:creationId xmlns:a16="http://schemas.microsoft.com/office/drawing/2014/main" id="{CD6F7A43-03D8-8451-EB46-95591FEB6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671" y="653420"/>
            <a:ext cx="10580526" cy="8393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4481842"/>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681B4-4CAB-8AFD-ABF3-170428897383}"/>
            </a:ext>
          </a:extLst>
        </p:cNvPr>
        <p:cNvGrpSpPr/>
        <p:nvPr/>
      </p:nvGrpSpPr>
      <p:grpSpPr>
        <a:xfrm>
          <a:off x="0" y="0"/>
          <a:ext cx="0" cy="0"/>
          <a:chOff x="0" y="0"/>
          <a:chExt cx="0" cy="0"/>
        </a:xfrm>
      </p:grpSpPr>
      <p:pic>
        <p:nvPicPr>
          <p:cNvPr id="5" name="m6">
            <a:hlinkClick r:id="" action="ppaction://media"/>
            <a:extLst>
              <a:ext uri="{FF2B5EF4-FFF2-40B4-BE49-F238E27FC236}">
                <a16:creationId xmlns:a16="http://schemas.microsoft.com/office/drawing/2014/main" id="{CD8F0688-C2C4-2F45-96CD-7BCA05E489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6013" y="1577975"/>
            <a:ext cx="14630400" cy="77422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タイトル 7">
            <a:extLst>
              <a:ext uri="{FF2B5EF4-FFF2-40B4-BE49-F238E27FC236}">
                <a16:creationId xmlns:a16="http://schemas.microsoft.com/office/drawing/2014/main" id="{C72B04A1-7833-34F3-0ADA-2F651F87F922}"/>
              </a:ext>
            </a:extLst>
          </p:cNvPr>
          <p:cNvSpPr>
            <a:spLocks noGrp="1"/>
          </p:cNvSpPr>
          <p:nvPr>
            <p:ph type="title"/>
          </p:nvPr>
        </p:nvSpPr>
        <p:spPr/>
        <p:txBody>
          <a:bodyPr/>
          <a:lstStyle/>
          <a:p>
            <a:r>
              <a:rPr kumimoji="1" lang="en-US" altLang="ja-JP" dirty="0"/>
              <a:t>Step 3</a:t>
            </a:r>
            <a:endParaRPr kumimoji="1" lang="ja-JP" altLang="en-US" dirty="0"/>
          </a:p>
        </p:txBody>
      </p:sp>
      <p:sp>
        <p:nvSpPr>
          <p:cNvPr id="11" name="テキスト プレースホルダー 10">
            <a:extLst>
              <a:ext uri="{FF2B5EF4-FFF2-40B4-BE49-F238E27FC236}">
                <a16:creationId xmlns:a16="http://schemas.microsoft.com/office/drawing/2014/main" id="{BE476989-3FA2-B6E4-120E-0090CD2E6C50}"/>
              </a:ext>
            </a:extLst>
          </p:cNvPr>
          <p:cNvSpPr>
            <a:spLocks noGrp="1"/>
          </p:cNvSpPr>
          <p:nvPr>
            <p:ph type="body" sz="quarter" idx="15"/>
          </p:nvPr>
        </p:nvSpPr>
        <p:spPr/>
        <p:txBody>
          <a:bodyPr/>
          <a:lstStyle/>
          <a:p>
            <a:r>
              <a:rPr lang="en-US" altLang="ja-JP" dirty="0">
                <a:latin typeface="Times New Roman" pitchFamily="18" charset="0"/>
                <a:cs typeface="Times New Roman" pitchFamily="18" charset="0"/>
              </a:rPr>
              <a:t>Output</a:t>
            </a:r>
            <a:endParaRPr lang="ja-JP" altLang="en-US" dirty="0"/>
          </a:p>
        </p:txBody>
      </p:sp>
      <p:pic>
        <p:nvPicPr>
          <p:cNvPr id="11266" name="Picture 2" descr="AbdulRahman AlMarzooqi | ADNOC Petroleum Engineering Scholar">
            <a:extLst>
              <a:ext uri="{FF2B5EF4-FFF2-40B4-BE49-F238E27FC236}">
                <a16:creationId xmlns:a16="http://schemas.microsoft.com/office/drawing/2014/main" id="{B9BF3BBA-2F30-9636-6C75-27A4B48D1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66" y="5085069"/>
            <a:ext cx="3464847" cy="346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5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138"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animEffect transition="in" filter="fade">
                                      <p:cBhvr>
                                        <p:cTn id="9"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after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9" name="タイトル 18"/>
          <p:cNvSpPr>
            <a:spLocks noGrp="1"/>
          </p:cNvSpPr>
          <p:nvPr>
            <p:ph type="title"/>
          </p:nvPr>
        </p:nvSpPr>
        <p:spPr>
          <a:xfrm>
            <a:off x="732177" y="8536272"/>
            <a:ext cx="16822057" cy="1350907"/>
          </a:xfrm>
        </p:spPr>
        <p:txBody>
          <a:bodyPr/>
          <a:lstStyle/>
          <a:p>
            <a:r>
              <a:rPr altLang="ja-JP" dirty="0" kumimoji="1" lang="en-US"/>
              <a:t>This Application Works on </a:t>
            </a:r>
            <a:r>
              <a:rPr altLang="ja-JP" dirty="0" lang="en-US"/>
              <a:t>An</a:t>
            </a:r>
            <a:r>
              <a:rPr altLang="ja-JP" dirty="0" kumimoji="1" lang="en-US"/>
              <a:t>y Platform</a:t>
            </a:r>
            <a:endParaRPr altLang="en-US" dirty="0" kumimoji="1" lang="ja-JP"/>
          </a:p>
        </p:txBody>
      </p:sp>
      <p:pic>
        <p:nvPicPr>
          <p:cNvPr id="10" name="Picture Placeholder 9">
            <a:extLst>
              <a:ext uri="{FF2B5EF4-FFF2-40B4-BE49-F238E27FC236}">
                <a16:creationId xmlns:a16="http://schemas.microsoft.com/office/drawing/2014/main" id="{CB46EE80-FC98-5108-6A38-0C986F705707}"/>
              </a:ext>
            </a:extLst>
          </p:cNvPr>
          <p:cNvPicPr>
            <a:picLocks noChangeAspect="1" noGrp="1"/>
          </p:cNvPicPr>
          <p:nvPr>
            <p:ph idx="12" sz="quarter" type="pic"/>
          </p:nvPr>
        </p:nvPicPr>
        <p:blipFill rotWithShape="1">
          <a:blip r:embed="rId2"/>
          <a:srcRect l="1067" r="273"/>
          <a:stretch/>
        </p:blipFill>
        <p:spPr>
          <a:xfrm rot="5400000">
            <a:off x="2679800" y="3875124"/>
            <a:ext cx="3115563" cy="1851458"/>
          </a:xfrm>
        </p:spPr>
      </p:pic>
      <p:pic>
        <p:nvPicPr>
          <p:cNvPr id="6" name="Picture Placeholder 5">
            <a:extLst>
              <a:ext uri="{FF2B5EF4-FFF2-40B4-BE49-F238E27FC236}">
                <a16:creationId xmlns:a16="http://schemas.microsoft.com/office/drawing/2014/main" id="{3B4B1A1C-7D6C-B77B-763A-7C9258CED952}"/>
              </a:ext>
            </a:extLst>
          </p:cNvPr>
          <p:cNvPicPr>
            <a:picLocks noChangeAspect="1" noGrp="1"/>
          </p:cNvPicPr>
          <p:nvPr>
            <p:ph idx="13" sz="quarter" type="pic"/>
          </p:nvPr>
        </p:nvPicPr>
        <p:blipFill rotWithShape="1">
          <a:blip r:embed="rId2"/>
          <a:srcRect l="32" r="-262"/>
          <a:stretch/>
        </p:blipFill>
        <p:spPr>
          <a:xfrm>
            <a:off x="5509549" y="763930"/>
            <a:ext cx="7352741" cy="4025314"/>
          </a:xfrm>
        </p:spPr>
      </p:pic>
      <p:pic>
        <p:nvPicPr>
          <p:cNvPr id="8" name="Picture Placeholder 7">
            <a:extLst>
              <a:ext uri="{FF2B5EF4-FFF2-40B4-BE49-F238E27FC236}">
                <a16:creationId xmlns:a16="http://schemas.microsoft.com/office/drawing/2014/main" id="{82E86587-0C53-EAE0-898F-BE851753BF28}"/>
              </a:ext>
            </a:extLst>
          </p:cNvPr>
          <p:cNvPicPr>
            <a:picLocks noChangeAspect="1" noGrp="1"/>
          </p:cNvPicPr>
          <p:nvPr>
            <p:ph idx="14" sz="quarter" type="pic"/>
          </p:nvPr>
        </p:nvPicPr>
        <p:blipFill>
          <a:blip r:embed="rId2"/>
          <a:srcRect l="30146" r="30251"/>
          <a:stretch/>
        </p:blipFill>
        <p:spPr/>
      </p:pic>
    </p:spTree>
    <p:extLst>
      <p:ext uri="{BB962C8B-B14F-4D97-AF65-F5344CB8AC3E}">
        <p14:creationId xmlns:p14="http://schemas.microsoft.com/office/powerpoint/2010/main" val="4072194686"/>
      </p:ext>
    </p:extLst>
  </p:cSld>
  <p:clrMapOvr>
    <a:masterClrMapping/>
  </p:clrMapOvr>
  <mc:AlternateContent xmlns:mc="http://schemas.openxmlformats.org/markup-compatibility/2006" xmlns:p14="http://schemas.microsoft.com/office/powerpoint/2010/main">
    <mc:Choice Requires="p14">
      <p:transition p14:dur="2000" spd="slow">
        <p:cover/>
      </p:transition>
    </mc:Choice>
    <mc:Fallback xmlns="">
      <p:transition spd="slow">
        <p:cove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183446" y="1262738"/>
            <a:ext cx="8739186" cy="1524008"/>
          </a:xfrm>
        </p:spPr>
        <p:txBody>
          <a:bodyPr/>
          <a:lstStyle/>
          <a:p>
            <a:r>
              <a:rPr lang="en-US" altLang="ja-JP" dirty="0"/>
              <a:t>References…</a:t>
            </a:r>
            <a:endParaRPr kumimoji="1" lang="ja-JP" altLang="en-US" dirty="0"/>
          </a:p>
        </p:txBody>
      </p:sp>
      <p:sp>
        <p:nvSpPr>
          <p:cNvPr id="35" name="Text Placeholder 34">
            <a:extLst>
              <a:ext uri="{FF2B5EF4-FFF2-40B4-BE49-F238E27FC236}">
                <a16:creationId xmlns:a16="http://schemas.microsoft.com/office/drawing/2014/main" id="{CBC13851-A757-0BCD-DDCC-39CDCFEE0506}"/>
              </a:ext>
            </a:extLst>
          </p:cNvPr>
          <p:cNvSpPr>
            <a:spLocks noGrp="1"/>
          </p:cNvSpPr>
          <p:nvPr>
            <p:ph type="body" sz="quarter" idx="24"/>
          </p:nvPr>
        </p:nvSpPr>
        <p:spPr>
          <a:xfrm>
            <a:off x="10183446" y="5689288"/>
            <a:ext cx="8102967" cy="1183533"/>
          </a:xfrm>
        </p:spPr>
        <p:txBody>
          <a:bodyPr/>
          <a:lstStyle/>
          <a:p>
            <a:r>
              <a:rPr lang="en-IN" sz="2800" dirty="0">
                <a:solidFill>
                  <a:srgbClr val="FFFF00"/>
                </a:solidFill>
              </a:rPr>
              <a:t>OpenWeatherMap API: </a:t>
            </a:r>
            <a:r>
              <a:rPr lang="en-IN" sz="2800" dirty="0"/>
              <a:t>https://openweathermap.org/api </a:t>
            </a:r>
          </a:p>
          <a:p>
            <a:r>
              <a:rPr lang="en-IN" sz="2800" dirty="0" err="1">
                <a:solidFill>
                  <a:schemeClr val="accent1">
                    <a:lumMod val="60000"/>
                    <a:lumOff val="40000"/>
                  </a:schemeClr>
                </a:solidFill>
              </a:rPr>
              <a:t>Tkinter</a:t>
            </a:r>
            <a:r>
              <a:rPr lang="en-IN" sz="2800" dirty="0">
                <a:solidFill>
                  <a:schemeClr val="accent1">
                    <a:lumMod val="60000"/>
                    <a:lumOff val="40000"/>
                  </a:schemeClr>
                </a:solidFill>
              </a:rPr>
              <a:t> Documentation: </a:t>
            </a:r>
            <a:r>
              <a:rPr lang="en-IN" sz="2800" dirty="0"/>
              <a:t>https://docs.python.org/3/library/tkinter.ht ml </a:t>
            </a:r>
          </a:p>
          <a:p>
            <a:r>
              <a:rPr lang="en-IN" sz="2800" dirty="0">
                <a:solidFill>
                  <a:schemeClr val="accent2"/>
                </a:solidFill>
              </a:rPr>
              <a:t>Matplotlib Documentation:</a:t>
            </a:r>
            <a:r>
              <a:rPr lang="en-IN" sz="2800" dirty="0"/>
              <a:t> https://matplotlib.org/ (Consult the specific subpages for </a:t>
            </a:r>
            <a:r>
              <a:rPr lang="en-IN" sz="2800" dirty="0" err="1"/>
              <a:t>pyplot</a:t>
            </a:r>
            <a:r>
              <a:rPr lang="en-IN" sz="2800" dirty="0"/>
              <a:t> and backends) </a:t>
            </a:r>
          </a:p>
          <a:p>
            <a:r>
              <a:rPr lang="en-IN" sz="2800" dirty="0">
                <a:solidFill>
                  <a:schemeClr val="accent5"/>
                </a:solidFill>
              </a:rPr>
              <a:t>(Optional) Pillow (PIL Fork) Documentation:</a:t>
            </a:r>
            <a:r>
              <a:rPr lang="en-IN" sz="2800" dirty="0"/>
              <a:t> https://pillow.readthedocs.io/en/stable/</a:t>
            </a:r>
          </a:p>
        </p:txBody>
      </p:sp>
      <p:pic>
        <p:nvPicPr>
          <p:cNvPr id="1026" name="Picture 2" descr="Animated Icons | Animated icons, Animation, Line animation">
            <a:extLst>
              <a:ext uri="{FF2B5EF4-FFF2-40B4-BE49-F238E27FC236}">
                <a16:creationId xmlns:a16="http://schemas.microsoft.com/office/drawing/2014/main" id="{CE1828B1-E75F-79A4-ED7D-D79E6FEB2456}"/>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2491" r="12491"/>
          <a:stretch>
            <a:fillRect/>
          </a:stretch>
        </p:blipFill>
        <p:spPr bwMode="auto">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0439"/>
      </p:ext>
    </p:extLst>
  </p:cSld>
  <p:clrMapOvr>
    <a:masterClrMapping/>
  </p:clrMapOvr>
  <mc:AlternateContent xmlns:mc="http://schemas.openxmlformats.org/markup-compatibility/2006" xmlns:p14="http://schemas.microsoft.com/office/powerpoint/2010/main">
    <mc:Choice Requires="p14">
      <p:transition spd="slow" p14:dur="20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 name="Picture Placeholder 3">
            <a:extLst>
              <a:ext uri="{FF2B5EF4-FFF2-40B4-BE49-F238E27FC236}">
                <a16:creationId xmlns:a16="http://schemas.microsoft.com/office/drawing/2014/main" id="{14F79D26-03F4-E08C-6D51-6BE212C7EA22}"/>
              </a:ext>
            </a:extLst>
          </p:cNvPr>
          <p:cNvPicPr>
            <a:picLocks noChangeAspect="1"/>
          </p:cNvPicPr>
          <p:nvPr/>
        </p:nvPicPr>
        <p:blipFill rotWithShape="1">
          <a:blip r:embed="rId2"/>
          <a:srcRect b="31" l="23" r="32"/>
          <a:stretch/>
        </p:blipFill>
        <p:spPr>
          <a:xfrm>
            <a:off x="-47267" y="0"/>
            <a:ext cx="18957010" cy="10287000"/>
          </a:xfrm>
          <a:prstGeom prst="rect">
            <a:avLst/>
          </a:prstGeom>
        </p:spPr>
      </p:pic>
      <p:sp>
        <p:nvSpPr>
          <p:cNvPr id="16" name="タイトル 15"/>
          <p:cNvSpPr>
            <a:spLocks noGrp="1"/>
          </p:cNvSpPr>
          <p:nvPr>
            <p:ph type="ctrTitle"/>
          </p:nvPr>
        </p:nvSpPr>
        <p:spPr>
          <a:xfrm>
            <a:off x="-47267" y="1877392"/>
            <a:ext cx="18957010" cy="1585999"/>
          </a:xfrm>
        </p:spPr>
        <p:txBody>
          <a:bodyPr/>
          <a:lstStyle/>
          <a:p>
            <a:r>
              <a:rPr altLang="ja-JP" b="1" dirty="0" kumimoji="1" lang="en-US">
                <a:solidFill>
                  <a:schemeClr val="tx1"/>
                </a:solidFill>
                <a:latin charset="0" panose="020F0704030504030204" pitchFamily="34" typeface="Arial Rounded MT Bold"/>
              </a:rPr>
              <a:t>Thank You for Watching!</a:t>
            </a:r>
            <a:endParaRPr altLang="en-US" b="1" dirty="0" kumimoji="1" lang="ja-JP">
              <a:solidFill>
                <a:schemeClr val="tx1"/>
              </a:solidFill>
              <a:latin charset="0" panose="020F0704030504030204" pitchFamily="34" typeface="Arial Rounded MT Bold"/>
            </a:endParaRPr>
          </a:p>
        </p:txBody>
      </p:sp>
    </p:spTree>
    <p:extLst>
      <p:ext uri="{BB962C8B-B14F-4D97-AF65-F5344CB8AC3E}">
        <p14:creationId xmlns:p14="http://schemas.microsoft.com/office/powerpoint/2010/main" val="3746168901"/>
      </p:ext>
    </p:extLst>
  </p:cSld>
  <p:clrMapOvr>
    <a:masterClrMapping/>
  </p:clrMapOvr>
  <mc:AlternateContent xmlns:mc="http://schemas.openxmlformats.org/markup-compatibility/2006" xmlns:p14="http://schemas.microsoft.com/office/powerpoint/2010/main">
    <mc:Choice Requires="p14">
      <p:transition p14:dur="2000" spd="slow">
        <p14:flip dir="r"/>
      </p:transition>
    </mc:Choice>
    <mc:Fallback xmlns="">
      <p:transition spd="slow">
        <p:fade/>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Fun, Quirky Animated Loops That Graphic Designers Will Like" id="2050" name="Picture 2">
            <a:extLst>
              <a:ext uri="{FF2B5EF4-FFF2-40B4-BE49-F238E27FC236}">
                <a16:creationId xmlns:a16="http://schemas.microsoft.com/office/drawing/2014/main" id="{29D3A9E0-76DF-C166-1591-350E238F7A83}"/>
              </a:ext>
            </a:extLst>
          </p:cNvPr>
          <p:cNvPicPr>
            <a:picLocks noChangeArrowheads="1" noChangeAspect="1"/>
          </p:cNvPicPr>
          <p:nvPr/>
        </p:nvPicPr>
        <p:blipFill rotWithShape="1">
          <a:blip r:embed="rId2">
            <a:extLst>
              <a:ext uri="{28A0092B-C50C-407E-A947-70E740481C1C}">
                <a14:useLocalDpi xmlns:a14="http://schemas.microsoft.com/office/drawing/2010/main" val="0"/>
              </a:ext>
            </a:extLst>
          </a:blip>
          <a:srcRect b="10573" l="27867" r="32035" t="15980"/>
          <a:stretch/>
        </p:blipFill>
        <p:spPr bwMode="auto">
          <a:xfrm>
            <a:off x="11590817" y="4186409"/>
            <a:ext cx="4344582" cy="5968344"/>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5"/>
          <p:cNvSpPr>
            <a:spLocks noGrp="1"/>
          </p:cNvSpPr>
          <p:nvPr>
            <p:ph type="title"/>
          </p:nvPr>
        </p:nvSpPr>
        <p:spPr>
          <a:xfrm>
            <a:off x="8423126" y="3199284"/>
            <a:ext cx="13681520" cy="987125"/>
          </a:xfrm>
        </p:spPr>
        <p:txBody>
          <a:bodyPr/>
          <a:lstStyle/>
          <a:p>
            <a:r>
              <a:rPr b="1" dirty="0" lang="en-US" sz="9600">
                <a:latin charset="0" panose="020F0704030504030204" pitchFamily="34" typeface="Arial Rounded MT Bold"/>
              </a:rPr>
              <a:t>A.</a:t>
            </a:r>
            <a:r>
              <a:rPr b="1" dirty="0" lang="en-US" sz="9600">
                <a:solidFill>
                  <a:srgbClr val="F00082"/>
                </a:solidFill>
                <a:latin charset="0" panose="020F0704030504030204" pitchFamily="34" typeface="Arial Rounded MT Bold"/>
              </a:rPr>
              <a:t>RIKHITHA</a:t>
            </a:r>
          </a:p>
        </p:txBody>
      </p:sp>
      <p:pic>
        <p:nvPicPr>
          <p:cNvPr id="5" name="Picture Placeholder 4">
            <a:extLst>
              <a:ext uri="{FF2B5EF4-FFF2-40B4-BE49-F238E27FC236}">
                <a16:creationId xmlns:a16="http://schemas.microsoft.com/office/drawing/2014/main" id="{34B34F0C-C777-4BF3-BB99-BAA23314CB3B}"/>
              </a:ext>
            </a:extLst>
          </p:cNvPr>
          <p:cNvPicPr>
            <a:picLocks noChangeAspect="1" noGrp="1"/>
          </p:cNvPicPr>
          <p:nvPr>
            <p:ph idx="13" sz="quarter" type="pic"/>
          </p:nvPr>
        </p:nvPicPr>
        <p:blipFill>
          <a:blip cstate="print" r:embed="rId3">
            <a:extLst>
              <a:ext uri="{28A0092B-C50C-407E-A947-70E740481C1C}">
                <a14:useLocalDpi xmlns:a14="http://schemas.microsoft.com/office/drawing/2010/main" val="0"/>
              </a:ext>
            </a:extLst>
          </a:blip>
          <a:srcRect b="56" t="56"/>
          <a:stretch>
            <a:fillRect/>
          </a:stretch>
        </p:blipFill>
        <p:spPr>
          <a:prstGeom prst="rect">
            <a:avLst/>
          </a:prstGeom>
          <a:ln>
            <a:noFill/>
          </a:ln>
          <a:effectLst>
            <a:outerShdw algn="tl" blurRad="190500" rotWithShape="0">
              <a:srgbClr val="000000">
                <a:alpha val="70000"/>
              </a:srgbClr>
            </a:outerShdw>
          </a:effectLst>
        </p:spPr>
      </p:pic>
      <p:sp>
        <p:nvSpPr>
          <p:cNvPr id="9" name="テキスト プレースホルダー 8"/>
          <p:cNvSpPr>
            <a:spLocks noGrp="1"/>
          </p:cNvSpPr>
          <p:nvPr>
            <p:ph idx="14" sz="quarter" type="body"/>
          </p:nvPr>
        </p:nvSpPr>
        <p:spPr/>
        <p:txBody>
          <a:bodyPr/>
          <a:lstStyle/>
          <a:p>
            <a:r>
              <a:rPr dirty="0" lang="en-US"/>
              <a:t>DESIGNER…</a:t>
            </a:r>
          </a:p>
        </p:txBody>
      </p:sp>
      <p:sp>
        <p:nvSpPr>
          <p:cNvPr id="16" name="Text Placeholder 15">
            <a:extLst>
              <a:ext uri="{FF2B5EF4-FFF2-40B4-BE49-F238E27FC236}">
                <a16:creationId xmlns:a16="http://schemas.microsoft.com/office/drawing/2014/main" id="{81A8B71B-BBA3-4797-91D6-BA7A6E71AFFF}"/>
              </a:ext>
            </a:extLst>
          </p:cNvPr>
          <p:cNvSpPr>
            <a:spLocks noGrp="1"/>
          </p:cNvSpPr>
          <p:nvPr>
            <p:ph idx="16" sz="quarter" type="body"/>
          </p:nvPr>
        </p:nvSpPr>
        <p:spPr>
          <a:xfrm>
            <a:off x="8711158" y="4804448"/>
            <a:ext cx="8496943" cy="2592288"/>
          </a:xfrm>
        </p:spPr>
        <p:txBody>
          <a:bodyPr>
            <a:normAutofit/>
          </a:bodyPr>
          <a:lstStyle/>
          <a:p>
            <a:r>
              <a:rPr dirty="0" lang="en-US" sz="4000"/>
              <a:t>II </a:t>
            </a:r>
            <a:r>
              <a:rPr dirty="0" err="1" lang="en-US" sz="4000"/>
              <a:t>Bsc</a:t>
            </a:r>
            <a:r>
              <a:rPr dirty="0" lang="en-US" sz="4000"/>
              <a:t> – STAT</a:t>
            </a:r>
          </a:p>
          <a:p>
            <a:r>
              <a:rPr dirty="0" lang="en-VG" sz="4000"/>
              <a:t>K.B.N COLLEGE</a:t>
            </a:r>
          </a:p>
        </p:txBody>
      </p:sp>
    </p:spTree>
    <p:extLst>
      <p:ext uri="{BB962C8B-B14F-4D97-AF65-F5344CB8AC3E}">
        <p14:creationId xmlns:p14="http://schemas.microsoft.com/office/powerpoint/2010/main" val="1641716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advClick="0" advTm="9000" p14:dur="2000" spd="slow">
        <p15:prstTrans prst="pageCurlDouble"/>
      </p:transition>
    </mc:Choice>
    <mc:Fallback xmlns="">
      <p:transition advClick="0" advTm="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050"/>
                                        </p:tgtEl>
                                        <p:attrNameLst>
                                          <p:attrName>style.visibility</p:attrName>
                                        </p:attrNameLst>
                                      </p:cBhvr>
                                      <p:to>
                                        <p:strVal val="visible"/>
                                      </p:to>
                                    </p:set>
                                    <p:animEffect filter="fade" transition="in">
                                      <p:cBhvr>
                                        <p:cTn dur="500" id="7"/>
                                        <p:tgtEl>
                                          <p:spTgt spid="20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2686" y="1194193"/>
            <a:ext cx="16457772" cy="1059135"/>
          </a:xfrm>
        </p:spPr>
        <p:txBody>
          <a:bodyPr/>
          <a:lstStyle/>
          <a:p>
            <a:r>
              <a:rPr b="1" dirty="0" lang="en-US" sz="9600">
                <a:latin charset="0" panose="020F0704030504030204" pitchFamily="34" typeface="Arial Rounded MT Bold"/>
              </a:rPr>
              <a:t>S.SATYA VINAY</a:t>
            </a:r>
          </a:p>
        </p:txBody>
      </p:sp>
      <p:sp>
        <p:nvSpPr>
          <p:cNvPr id="7" name="テキスト プレースホルダー 6"/>
          <p:cNvSpPr>
            <a:spLocks noGrp="1"/>
          </p:cNvSpPr>
          <p:nvPr>
            <p:ph idx="15" sz="quarter" type="body"/>
          </p:nvPr>
        </p:nvSpPr>
        <p:spPr>
          <a:xfrm>
            <a:off x="9717560" y="4035433"/>
            <a:ext cx="8208912" cy="3198224"/>
          </a:xfrm>
        </p:spPr>
        <p:txBody>
          <a:bodyPr>
            <a:normAutofit/>
          </a:bodyPr>
          <a:lstStyle/>
          <a:p>
            <a:r>
              <a:rPr b="1" dirty="0" lang="en-US" sz="3200"/>
              <a:t>II </a:t>
            </a:r>
            <a:r>
              <a:rPr b="1" dirty="0" err="1" lang="en-US" sz="3200"/>
              <a:t>Bsc</a:t>
            </a:r>
            <a:r>
              <a:rPr b="1" dirty="0" lang="en-US" sz="3200"/>
              <a:t> – STAT</a:t>
            </a:r>
          </a:p>
          <a:p>
            <a:r>
              <a:rPr altLang="ja-JP" dirty="0" lang="en-US" sz="3200">
                <a:solidFill>
                  <a:srgbClr val="FFFFFF"/>
                </a:solidFill>
                <a:latin charset="0" panose="020B0502040204020203" pitchFamily="34" typeface="Bahnschrift"/>
              </a:rPr>
              <a:t>K.B.N COLLEGE</a:t>
            </a:r>
            <a:endParaRPr b="1" dirty="0" lang="en-US" sz="3200"/>
          </a:p>
        </p:txBody>
      </p:sp>
      <p:pic>
        <p:nvPicPr>
          <p:cNvPr id="12" name="Picture Placeholder 4">
            <a:extLst>
              <a:ext uri="{FF2B5EF4-FFF2-40B4-BE49-F238E27FC236}">
                <a16:creationId xmlns:a16="http://schemas.microsoft.com/office/drawing/2014/main" id="{699FB88C-9F3F-4DFC-93A0-B31E673C4D28}"/>
              </a:ext>
            </a:extLst>
          </p:cNvPr>
          <p:cNvPicPr>
            <a:picLocks noChangeAspect="1" noGrp="1"/>
          </p:cNvPicPr>
          <p:nvPr>
            <p:ph idx="16" sz="quarter" type="pic"/>
          </p:nvPr>
        </p:nvPicPr>
        <p:blipFill rotWithShape="1">
          <a:blip cstate="print" r:embed="rId2">
            <a:extLst>
              <a:ext uri="{28A0092B-C50C-407E-A947-70E740481C1C}">
                <a14:useLocalDpi xmlns:a14="http://schemas.microsoft.com/office/drawing/2010/main" val="0"/>
              </a:ext>
            </a:extLst>
          </a:blip>
          <a:srcRect b="-2852" l="7" r="28" t="40"/>
          <a:stretch/>
        </p:blipFill>
        <p:spPr>
          <a:xfrm>
            <a:off x="790279" y="3193565"/>
            <a:ext cx="7992887" cy="5278730"/>
          </a:xfrm>
          <a:prstGeom prst="rect">
            <a:avLst/>
          </a:prstGeom>
          <a:ln>
            <a:noFill/>
          </a:ln>
          <a:effectLst>
            <a:outerShdw algn="tl" blurRad="190500" rotWithShape="0">
              <a:srgbClr val="000000">
                <a:alpha val="70000"/>
              </a:srgbClr>
            </a:outerShdw>
          </a:effectLst>
        </p:spPr>
      </p:pic>
      <p:sp>
        <p:nvSpPr>
          <p:cNvPr id="16" name="Text Placeholder 15">
            <a:extLst>
              <a:ext uri="{FF2B5EF4-FFF2-40B4-BE49-F238E27FC236}">
                <a16:creationId xmlns:a16="http://schemas.microsoft.com/office/drawing/2014/main" id="{924B03ED-0E2B-4647-BC02-221D5B16C32F}"/>
              </a:ext>
            </a:extLst>
          </p:cNvPr>
          <p:cNvSpPr>
            <a:spLocks noGrp="1"/>
          </p:cNvSpPr>
          <p:nvPr>
            <p:ph idx="13" sz="quarter" type="body"/>
          </p:nvPr>
        </p:nvSpPr>
        <p:spPr>
          <a:xfrm>
            <a:off x="9520482" y="2983260"/>
            <a:ext cx="13321480" cy="1921353"/>
          </a:xfrm>
        </p:spPr>
        <p:txBody>
          <a:bodyPr>
            <a:normAutofit/>
          </a:bodyPr>
          <a:lstStyle/>
          <a:p>
            <a:r>
              <a:rPr dirty="0" lang="en-US" sz="6000"/>
              <a:t>TESTER..</a:t>
            </a:r>
            <a:endParaRPr dirty="0" lang="en-VG" sz="6000"/>
          </a:p>
        </p:txBody>
      </p:sp>
      <p:pic>
        <p:nvPicPr>
          <p:cNvPr descr="Programming Software Testing GIF Programming Software, 42% OFF" id="4098" name="Picture 2">
            <a:extLst>
              <a:ext uri="{FF2B5EF4-FFF2-40B4-BE49-F238E27FC236}">
                <a16:creationId xmlns:a16="http://schemas.microsoft.com/office/drawing/2014/main" id="{A31E1CE9-15F4-445E-0283-4BCBCD5AE30F}"/>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3206" y="5382388"/>
            <a:ext cx="8910689" cy="437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0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advClick="0" advTm="10000" p14:dur="2000" spd="slow">
        <p15:prstTrans prst="crush"/>
      </p:transition>
    </mc:Choice>
    <mc:Fallback xmlns="">
      <p:transition advClick="0" advTm="10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098"/>
                                        </p:tgtEl>
                                        <p:attrNameLst>
                                          <p:attrName>style.visibility</p:attrName>
                                        </p:attrNameLst>
                                      </p:cBhvr>
                                      <p:to>
                                        <p:strVal val="visible"/>
                                      </p:to>
                                    </p:set>
                                    <p:animEffect filter="fade" transition="in">
                                      <p:cBhvr>
                                        <p:cTn dur="500" id="7"/>
                                        <p:tgtEl>
                                          <p:spTgt spid="40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Types of Software Testing- All You Need to Know | by Sam s | Medium" id="5122" name="Picture 2">
            <a:extLst>
              <a:ext uri="{FF2B5EF4-FFF2-40B4-BE49-F238E27FC236}">
                <a16:creationId xmlns:a16="http://schemas.microsoft.com/office/drawing/2014/main" id="{F89F1202-6214-1F92-A6BA-FC4A3DFEB6F8}"/>
              </a:ext>
            </a:extLst>
          </p:cNvPr>
          <p:cNvPicPr>
            <a:picLocks noChangeArrowheads="1" noChangeAspect="1"/>
          </p:cNvPicPr>
          <p:nvPr/>
        </p:nvPicPr>
        <p:blipFill rotWithShape="1">
          <a:blip r:embed="rId2">
            <a:extLst>
              <a:ext uri="{28A0092B-C50C-407E-A947-70E740481C1C}">
                <a14:useLocalDpi xmlns:a14="http://schemas.microsoft.com/office/drawing/2010/main" val="0"/>
              </a:ext>
            </a:extLst>
          </a:blip>
          <a:srcRect b="4008" l="9619" r="12202" t="9701"/>
          <a:stretch/>
        </p:blipFill>
        <p:spPr bwMode="auto">
          <a:xfrm>
            <a:off x="10456985" y="5556738"/>
            <a:ext cx="6296334" cy="43609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タイトル 10"/>
          <p:cNvSpPr>
            <a:spLocks noGrp="1"/>
          </p:cNvSpPr>
          <p:nvPr>
            <p:ph type="ctrTitle"/>
          </p:nvPr>
        </p:nvSpPr>
        <p:spPr>
          <a:xfrm>
            <a:off x="9143206" y="-356832"/>
            <a:ext cx="8136110" cy="7488832"/>
          </a:xfrm>
        </p:spPr>
        <p:txBody>
          <a:bodyPr/>
          <a:lstStyle/>
          <a:p>
            <a:pPr algn="ctr"/>
            <a:r>
              <a:rPr dirty="0" lang="en-US" sz="11200"/>
              <a:t>P.</a:t>
            </a:r>
            <a:r>
              <a:rPr dirty="0" lang="en-US" sz="11200">
                <a:solidFill>
                  <a:srgbClr val="02B8AD"/>
                </a:solidFill>
              </a:rPr>
              <a:t>P</a:t>
            </a:r>
            <a:r>
              <a:rPr dirty="0" lang="en-US" sz="11200">
                <a:solidFill>
                  <a:schemeClr val="accent6"/>
                </a:solidFill>
              </a:rPr>
              <a:t>R</a:t>
            </a:r>
            <a:r>
              <a:rPr dirty="0" lang="en-US" sz="11200"/>
              <a:t>AJ</a:t>
            </a:r>
            <a:r>
              <a:rPr dirty="0" lang="en-US" sz="11200">
                <a:solidFill>
                  <a:schemeClr val="accent2">
                    <a:lumMod val="50000"/>
                  </a:schemeClr>
                </a:solidFill>
              </a:rPr>
              <a:t>A</a:t>
            </a:r>
            <a:r>
              <a:rPr dirty="0" lang="en-US" sz="11200">
                <a:solidFill>
                  <a:srgbClr val="CC0066"/>
                </a:solidFill>
              </a:rPr>
              <a:t>P</a:t>
            </a:r>
            <a:r>
              <a:rPr dirty="0" lang="en-US" sz="11200"/>
              <a:t>AT</a:t>
            </a:r>
            <a:r>
              <a:rPr dirty="0" lang="en-US" sz="11200">
                <a:solidFill>
                  <a:srgbClr val="FF0000"/>
                </a:solidFill>
              </a:rPr>
              <a:t>H</a:t>
            </a:r>
            <a:r>
              <a:rPr dirty="0" lang="en-US" sz="11200">
                <a:solidFill>
                  <a:schemeClr val="accent4"/>
                </a:solidFill>
              </a:rPr>
              <a:t>I</a:t>
            </a:r>
            <a:br>
              <a:rPr dirty="0" lang="en-US" sz="10400"/>
            </a:br>
            <a:r>
              <a:rPr dirty="0" lang="en-US" sz="6600">
                <a:latin charset="-79" panose="02010803020104030203" pitchFamily="2" typeface="Aharoni"/>
                <a:cs charset="-79" panose="02010803020104030203" pitchFamily="2" typeface="Aharoni"/>
              </a:rPr>
              <a:t>EX</a:t>
            </a:r>
            <a:r>
              <a:rPr dirty="0" lang="en-US" sz="6600">
                <a:solidFill>
                  <a:schemeClr val="accent3"/>
                </a:solidFill>
                <a:latin charset="-79" panose="02010803020104030203" pitchFamily="2" typeface="Aharoni"/>
                <a:cs charset="-79" panose="02010803020104030203" pitchFamily="2" typeface="Aharoni"/>
              </a:rPr>
              <a:t>E</a:t>
            </a:r>
            <a:r>
              <a:rPr dirty="0" lang="en-US" sz="6600">
                <a:latin charset="-79" panose="02010803020104030203" pitchFamily="2" typeface="Aharoni"/>
                <a:cs charset="-79" panose="02010803020104030203" pitchFamily="2" typeface="Aharoni"/>
              </a:rPr>
              <a:t>CU</a:t>
            </a:r>
            <a:r>
              <a:rPr dirty="0" lang="en-US" sz="6600">
                <a:solidFill>
                  <a:schemeClr val="accent6">
                    <a:lumMod val="75000"/>
                  </a:schemeClr>
                </a:solidFill>
                <a:latin charset="-79" panose="02010803020104030203" pitchFamily="2" typeface="Aharoni"/>
                <a:cs charset="-79" panose="02010803020104030203" pitchFamily="2" typeface="Aharoni"/>
              </a:rPr>
              <a:t>T</a:t>
            </a:r>
            <a:r>
              <a:rPr dirty="0" lang="en-US" sz="6600">
                <a:latin charset="-79" panose="02010803020104030203" pitchFamily="2" typeface="Aharoni"/>
                <a:cs charset="-79" panose="02010803020104030203" pitchFamily="2" typeface="Aharoni"/>
              </a:rPr>
              <a:t>OR</a:t>
            </a:r>
            <a:br>
              <a:rPr dirty="0" lang="en-US" sz="6600">
                <a:latin charset="-79" panose="02010803020104030203" pitchFamily="2" typeface="Aharoni"/>
                <a:cs charset="-79" panose="02010803020104030203" pitchFamily="2" typeface="Aharoni"/>
              </a:rPr>
            </a:br>
            <a:r>
              <a:rPr b="1" dirty="0" lang="en-US" sz="10400">
                <a:solidFill>
                  <a:srgbClr val="FF0000"/>
                </a:solidFill>
              </a:rPr>
              <a:t>II</a:t>
            </a:r>
            <a:r>
              <a:rPr b="1" dirty="0" lang="en-US" sz="10400"/>
              <a:t> </a:t>
            </a:r>
            <a:r>
              <a:rPr b="1" dirty="0" lang="en-US" sz="10400">
                <a:solidFill>
                  <a:srgbClr val="00B050"/>
                </a:solidFill>
              </a:rPr>
              <a:t>B</a:t>
            </a:r>
            <a:r>
              <a:rPr b="1" dirty="0" lang="en-US" sz="10400">
                <a:solidFill>
                  <a:srgbClr val="000000"/>
                </a:solidFill>
              </a:rPr>
              <a:t>.</a:t>
            </a:r>
            <a:r>
              <a:rPr b="1" dirty="0" lang="en-US" sz="10400">
                <a:solidFill>
                  <a:srgbClr val="CC66FF"/>
                </a:solidFill>
              </a:rPr>
              <a:t>C</a:t>
            </a:r>
            <a:r>
              <a:rPr b="1" dirty="0" lang="en-US" sz="10400">
                <a:solidFill>
                  <a:srgbClr val="000000"/>
                </a:solidFill>
              </a:rPr>
              <a:t>.</a:t>
            </a:r>
            <a:r>
              <a:rPr b="1" dirty="0" lang="en-US" sz="10400">
                <a:solidFill>
                  <a:srgbClr val="3EA3F8"/>
                </a:solidFill>
              </a:rPr>
              <a:t>A</a:t>
            </a:r>
            <a:r>
              <a:rPr b="1" dirty="0" lang="en-US" sz="10400"/>
              <a:t> – </a:t>
            </a:r>
            <a:r>
              <a:rPr b="1" dirty="0" lang="en-US" sz="10400">
                <a:solidFill>
                  <a:srgbClr val="10B0C0"/>
                </a:solidFill>
              </a:rPr>
              <a:t>1</a:t>
            </a:r>
            <a:br>
              <a:rPr b="1" dirty="0" lang="en-US" sz="10400">
                <a:solidFill>
                  <a:srgbClr val="10B0C0"/>
                </a:solidFill>
              </a:rPr>
            </a:br>
            <a:r>
              <a:rPr b="1" dirty="0" lang="en-US" sz="4400">
                <a:solidFill>
                  <a:srgbClr val="10B0C0"/>
                </a:solidFill>
              </a:rPr>
              <a:t>K.B.N COLLEGE</a:t>
            </a:r>
            <a:endParaRPr b="1" dirty="0" lang="en-US" sz="10400">
              <a:solidFill>
                <a:srgbClr val="10B0C0"/>
              </a:solidFill>
            </a:endParaRPr>
          </a:p>
        </p:txBody>
      </p:sp>
      <p:pic>
        <p:nvPicPr>
          <p:cNvPr id="3" name="Picture Placeholder 2">
            <a:extLst>
              <a:ext uri="{FF2B5EF4-FFF2-40B4-BE49-F238E27FC236}">
                <a16:creationId xmlns:a16="http://schemas.microsoft.com/office/drawing/2014/main" id="{A29C87A5-0316-400B-B260-F109FF5A127E}"/>
              </a:ext>
            </a:extLst>
          </p:cNvPr>
          <p:cNvPicPr>
            <a:picLocks noChangeAspect="1" noGrp="1"/>
          </p:cNvPicPr>
          <p:nvPr>
            <p:ph idx="15" sz="quarter" type="pic"/>
          </p:nvPr>
        </p:nvPicPr>
        <p:blipFill>
          <a:blip cstate="print" r:embed="rId3">
            <a:extLst>
              <a:ext uri="{28A0092B-C50C-407E-A947-70E740481C1C}">
                <a14:useLocalDpi xmlns:a14="http://schemas.microsoft.com/office/drawing/2010/main" val="0"/>
              </a:ext>
            </a:extLst>
          </a:blip>
          <a:srcRect b="39" t="39"/>
          <a:stretch>
            <a:fillRect/>
          </a:stretch>
        </p:blipFill>
        <p:spPr>
          <a:xfrm rot="21423148">
            <a:off x="1594874" y="815289"/>
            <a:ext cx="6735553" cy="8066835"/>
          </a:xfrm>
        </p:spPr>
      </p:pic>
    </p:spTree>
    <p:extLst>
      <p:ext uri="{BB962C8B-B14F-4D97-AF65-F5344CB8AC3E}">
        <p14:creationId xmlns:p14="http://schemas.microsoft.com/office/powerpoint/2010/main" val="3161039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advClick="0" advTm="9000" p14:dur="2000" spd="slow">
        <p15:prstTrans prst="airplane"/>
      </p:transition>
    </mc:Choice>
    <mc:Fallback xmlns="">
      <p:transition advClick="0" advTm="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5122"/>
                                        </p:tgtEl>
                                        <p:attrNameLst>
                                          <p:attrName>style.visibility</p:attrName>
                                        </p:attrNameLst>
                                      </p:cBhvr>
                                      <p:to>
                                        <p:strVal val="visible"/>
                                      </p:to>
                                    </p:set>
                                    <p:animEffect filter="fade" transition="in">
                                      <p:cBhvr>
                                        <p:cTn dur="500" id="7"/>
                                        <p:tgtEl>
                                          <p:spTgt spid="51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lang="en-US" altLang="ja-JP" b="1" dirty="0"/>
              <a:t>Urban-Heat Islands Monitor</a:t>
            </a:r>
            <a:endParaRPr kumimoji="1" lang="ja-JP" altLang="en-US" b="1" dirty="0"/>
          </a:p>
        </p:txBody>
      </p:sp>
      <p:sp>
        <p:nvSpPr>
          <p:cNvPr id="9" name="テキスト プレースホルダー 8"/>
          <p:cNvSpPr>
            <a:spLocks noGrp="1"/>
          </p:cNvSpPr>
          <p:nvPr>
            <p:ph type="body" sz="quarter" idx="10"/>
          </p:nvPr>
        </p:nvSpPr>
        <p:spPr/>
        <p:txBody>
          <a:bodyPr/>
          <a:lstStyle/>
          <a:p>
            <a:r>
              <a:rPr lang="en-IN" dirty="0"/>
              <a:t>A Python-based GUI application</a:t>
            </a:r>
            <a:endParaRPr lang="en-US" dirty="0"/>
          </a:p>
        </p:txBody>
      </p:sp>
    </p:spTree>
    <p:extLst>
      <p:ext uri="{BB962C8B-B14F-4D97-AF65-F5344CB8AC3E}">
        <p14:creationId xmlns:p14="http://schemas.microsoft.com/office/powerpoint/2010/main" val="221739691"/>
      </p:ext>
    </p:extLst>
  </p:cSld>
  <p:clrMapOvr>
    <a:masterClrMapping/>
  </p:clrMapOvr>
  <p:transition spd="med" advClick="0"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xfrm>
            <a:off x="1371480" y="643503"/>
            <a:ext cx="15543451" cy="1585999"/>
          </a:xfrm>
        </p:spPr>
        <p:txBody>
          <a:bodyPr/>
          <a:lstStyle/>
          <a:p>
            <a:r>
              <a:rPr lang="en-US" altLang="ja-JP" dirty="0"/>
              <a:t>Problem</a:t>
            </a:r>
          </a:p>
        </p:txBody>
      </p:sp>
      <p:sp>
        <p:nvSpPr>
          <p:cNvPr id="7" name="テキスト プレースホルダー 6"/>
          <p:cNvSpPr>
            <a:spLocks noGrp="1"/>
          </p:cNvSpPr>
          <p:nvPr>
            <p:ph type="body" sz="quarter" idx="10"/>
          </p:nvPr>
        </p:nvSpPr>
        <p:spPr>
          <a:xfrm>
            <a:off x="1606723" y="7238606"/>
            <a:ext cx="15072963" cy="357949"/>
          </a:xfrm>
        </p:spPr>
        <p:txBody>
          <a:bodyPr/>
          <a:lstStyle/>
          <a:p>
            <a:r>
              <a:rPr lang="en-US" sz="3200" dirty="0">
                <a:solidFill>
                  <a:schemeClr val="tx1"/>
                </a:solidFill>
                <a:latin typeface="Arial Rounded MT Bold" pitchFamily="34" charset="0"/>
              </a:rPr>
              <a:t>Urban heat islands (UHIs) are urban areas that experience significantly higher temperatures compared to surrounding rural areas. This phenomenon can negatively impact human health, air quality, and energy consumption. This application aims to address the need for a user-friendly tool to monitor and analyze UHI data.</a:t>
            </a:r>
            <a:endParaRPr lang="en-IN" sz="3200" dirty="0">
              <a:solidFill>
                <a:schemeClr val="tx1"/>
              </a:solidFill>
              <a:latin typeface="Arial Rounded MT Bold" pitchFamily="34" charset="0"/>
            </a:endParaRPr>
          </a:p>
        </p:txBody>
      </p:sp>
    </p:spTree>
    <p:extLst>
      <p:ext uri="{BB962C8B-B14F-4D97-AF65-F5344CB8AC3E}">
        <p14:creationId xmlns:p14="http://schemas.microsoft.com/office/powerpoint/2010/main" val="3970742292"/>
      </p:ext>
    </p:extLst>
  </p:cSld>
  <p:clrMapOvr>
    <a:masterClrMapping/>
  </p:clrMapOvr>
  <mc:AlternateContent xmlns:mc="http://schemas.openxmlformats.org/markup-compatibility/2006" xmlns:p14="http://schemas.microsoft.com/office/powerpoint/2010/main">
    <mc:Choice Requires="p14">
      <p:transition spd="slow" p14:dur="4000" advTm="30000">
        <p:fade/>
      </p:transition>
    </mc:Choice>
    <mc:Fallback xmlns="">
      <p:transition spd="slow" advTm="3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Table of</a:t>
            </a:r>
            <a:br>
              <a:rPr kumimoji="1" lang="en-US" altLang="ja-JP" dirty="0"/>
            </a:br>
            <a:r>
              <a:rPr kumimoji="1" lang="en-US" altLang="ja-JP" dirty="0">
                <a:solidFill>
                  <a:schemeClr val="accent1"/>
                </a:solidFill>
              </a:rPr>
              <a:t>Contents</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lang="en-US" altLang="ja-JP" dirty="0"/>
              <a:t>Abstract</a:t>
            </a:r>
          </a:p>
        </p:txBody>
      </p:sp>
      <p:sp>
        <p:nvSpPr>
          <p:cNvPr id="11" name="テキスト プレースホルダー 10"/>
          <p:cNvSpPr>
            <a:spLocks noGrp="1"/>
          </p:cNvSpPr>
          <p:nvPr>
            <p:ph type="body" sz="quarter" idx="16"/>
          </p:nvPr>
        </p:nvSpPr>
        <p:spPr/>
        <p:txBody>
          <a:bodyPr/>
          <a:lstStyle/>
          <a:p>
            <a:r>
              <a:rPr kumimoji="1" lang="en-US" altLang="ja-JP" dirty="0"/>
              <a:t>Before starting our presentation</a:t>
            </a:r>
            <a:endParaRPr kumimoji="1" lang="ja-JP" altLang="en-US" dirty="0"/>
          </a:p>
        </p:txBody>
      </p:sp>
      <p:sp>
        <p:nvSpPr>
          <p:cNvPr id="12" name="テキスト プレースホルダー 11"/>
          <p:cNvSpPr>
            <a:spLocks noGrp="1"/>
          </p:cNvSpPr>
          <p:nvPr>
            <p:ph type="body" sz="quarter" idx="17"/>
          </p:nvPr>
        </p:nvSpPr>
        <p:spPr/>
        <p:txBody>
          <a:bodyPr/>
          <a:lstStyle/>
          <a:p>
            <a:r>
              <a:rPr lang="en-US" altLang="ja-JP" dirty="0"/>
              <a:t>Process</a:t>
            </a:r>
          </a:p>
        </p:txBody>
      </p:sp>
      <p:sp>
        <p:nvSpPr>
          <p:cNvPr id="13" name="テキスト プレースホルダー 12"/>
          <p:cNvSpPr>
            <a:spLocks noGrp="1"/>
          </p:cNvSpPr>
          <p:nvPr>
            <p:ph type="body" sz="quarter" idx="18"/>
          </p:nvPr>
        </p:nvSpPr>
        <p:spPr/>
        <p:txBody>
          <a:bodyPr/>
          <a:lstStyle/>
          <a:p>
            <a:r>
              <a:rPr lang="en-US" altLang="ja-JP" dirty="0"/>
              <a:t>How it Works - Beat the City Heat!</a:t>
            </a:r>
          </a:p>
        </p:txBody>
      </p:sp>
      <p:sp>
        <p:nvSpPr>
          <p:cNvPr id="14" name="テキスト プレースホルダー 13"/>
          <p:cNvSpPr>
            <a:spLocks noGrp="1"/>
          </p:cNvSpPr>
          <p:nvPr>
            <p:ph type="body" sz="quarter" idx="19"/>
          </p:nvPr>
        </p:nvSpPr>
        <p:spPr/>
        <p:txBody>
          <a:bodyPr/>
          <a:lstStyle/>
          <a:p>
            <a:r>
              <a:rPr lang="en-US" altLang="ja-JP" dirty="0"/>
              <a:t>Introduction , Requirements , Modules</a:t>
            </a:r>
          </a:p>
        </p:txBody>
      </p:sp>
      <p:sp>
        <p:nvSpPr>
          <p:cNvPr id="15" name="テキスト プレースホルダー 14"/>
          <p:cNvSpPr>
            <a:spLocks noGrp="1"/>
          </p:cNvSpPr>
          <p:nvPr>
            <p:ph type="body" sz="quarter" idx="20"/>
          </p:nvPr>
        </p:nvSpPr>
        <p:spPr/>
        <p:txBody>
          <a:bodyPr/>
          <a:lstStyle/>
          <a:p>
            <a:r>
              <a:rPr kumimoji="1" lang="en-US" altLang="ja-JP" dirty="0"/>
              <a:t>What </a:t>
            </a:r>
            <a:r>
              <a:rPr lang="en-US" altLang="ja-JP" dirty="0"/>
              <a:t>I am saying ? what we need?</a:t>
            </a:r>
            <a:endParaRPr kumimoji="1" lang="ja-JP" altLang="en-US" dirty="0"/>
          </a:p>
        </p:txBody>
      </p:sp>
      <p:sp>
        <p:nvSpPr>
          <p:cNvPr id="16" name="テキスト プレースホルダー 15"/>
          <p:cNvSpPr>
            <a:spLocks noGrp="1"/>
          </p:cNvSpPr>
          <p:nvPr>
            <p:ph type="body" sz="quarter" idx="21"/>
          </p:nvPr>
        </p:nvSpPr>
        <p:spPr/>
        <p:txBody>
          <a:bodyPr/>
          <a:lstStyle/>
          <a:p>
            <a:r>
              <a:rPr lang="en-US" altLang="ja-JP" dirty="0"/>
              <a:t>Potential Applications</a:t>
            </a:r>
          </a:p>
        </p:txBody>
      </p:sp>
      <p:sp>
        <p:nvSpPr>
          <p:cNvPr id="17" name="テキスト プレースホルダー 16"/>
          <p:cNvSpPr>
            <a:spLocks noGrp="1"/>
          </p:cNvSpPr>
          <p:nvPr>
            <p:ph type="body" sz="quarter" idx="22"/>
          </p:nvPr>
        </p:nvSpPr>
        <p:spPr/>
        <p:txBody>
          <a:bodyPr/>
          <a:lstStyle/>
          <a:p>
            <a:r>
              <a:rPr lang="en-US" altLang="ja-JP" dirty="0"/>
              <a:t>For future</a:t>
            </a:r>
          </a:p>
        </p:txBody>
      </p:sp>
      <p:sp>
        <p:nvSpPr>
          <p:cNvPr id="18" name="テキスト プレースホルダー 17"/>
          <p:cNvSpPr>
            <a:spLocks noGrp="1"/>
          </p:cNvSpPr>
          <p:nvPr>
            <p:ph type="body" sz="quarter" idx="23"/>
          </p:nvPr>
        </p:nvSpPr>
        <p:spPr/>
        <p:txBody>
          <a:bodyPr/>
          <a:lstStyle/>
          <a:p>
            <a:r>
              <a:rPr lang="en-US" altLang="ja-JP" dirty="0"/>
              <a:t>Future Work</a:t>
            </a:r>
            <a:endParaRPr kumimoji="1" lang="ja-JP" altLang="en-US" dirty="0"/>
          </a:p>
        </p:txBody>
      </p:sp>
      <p:sp>
        <p:nvSpPr>
          <p:cNvPr id="19" name="テキスト プレースホルダー 18"/>
          <p:cNvSpPr>
            <a:spLocks noGrp="1"/>
          </p:cNvSpPr>
          <p:nvPr>
            <p:ph type="body" sz="quarter" idx="24"/>
          </p:nvPr>
        </p:nvSpPr>
        <p:spPr/>
        <p:txBody>
          <a:bodyPr/>
          <a:lstStyle/>
          <a:p>
            <a:r>
              <a:rPr lang="en-US" altLang="ja-JP" dirty="0"/>
              <a:t>Urban Sense</a:t>
            </a:r>
            <a:endParaRPr kumimoji="1" lang="ja-JP" altLang="en-US" dirty="0"/>
          </a:p>
        </p:txBody>
      </p:sp>
      <p:sp>
        <p:nvSpPr>
          <p:cNvPr id="20" name="テキスト プレースホルダー 19"/>
          <p:cNvSpPr>
            <a:spLocks noGrp="1"/>
          </p:cNvSpPr>
          <p:nvPr>
            <p:ph type="body" sz="quarter" idx="25"/>
          </p:nvPr>
        </p:nvSpPr>
        <p:spPr/>
        <p:txBody>
          <a:bodyPr/>
          <a:lstStyle/>
          <a:p>
            <a:r>
              <a:rPr lang="en-US" altLang="ja-JP" dirty="0"/>
              <a:t>Ethical Considerations</a:t>
            </a:r>
            <a:endParaRPr kumimoji="1" lang="ja-JP" altLang="en-US" dirty="0"/>
          </a:p>
        </p:txBody>
      </p:sp>
      <p:sp>
        <p:nvSpPr>
          <p:cNvPr id="21" name="テキスト プレースホルダー 20"/>
          <p:cNvSpPr>
            <a:spLocks noGrp="1"/>
          </p:cNvSpPr>
          <p:nvPr>
            <p:ph type="body" sz="quarter" idx="26"/>
          </p:nvPr>
        </p:nvSpPr>
        <p:spPr/>
        <p:txBody>
          <a:bodyPr/>
          <a:lstStyle/>
          <a:p>
            <a:r>
              <a:rPr lang="en-US" altLang="ja-JP" dirty="0"/>
              <a:t>Ethical Data Handling</a:t>
            </a:r>
            <a:endParaRPr kumimoji="1" lang="ja-JP" altLang="en-US" dirty="0"/>
          </a:p>
        </p:txBody>
      </p:sp>
    </p:spTree>
    <p:extLst>
      <p:ext uri="{BB962C8B-B14F-4D97-AF65-F5344CB8AC3E}">
        <p14:creationId xmlns:p14="http://schemas.microsoft.com/office/powerpoint/2010/main" val="1011726925"/>
      </p:ext>
    </p:extLst>
  </p:cSld>
  <p:clrMapOvr>
    <a:masterClrMapping/>
  </p:clrMapOvr>
  <mc:AlternateContent xmlns:mc="http://schemas.openxmlformats.org/markup-compatibility/2006" xmlns:p14="http://schemas.microsoft.com/office/powerpoint/2010/main">
    <mc:Choice Requires="p14">
      <p:transition spd="slow" p14:dur="5000" advClick="0" advTm="8000">
        <p:cover/>
      </p:transition>
    </mc:Choice>
    <mc:Fallback xmlns="">
      <p:transition spd="slow" advClick="0" advTm="8000">
        <p:cover/>
      </p:transition>
    </mc:Fallback>
  </mc:AlternateContent>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No Decoration">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2_Contents">
  <a:themeElements>
    <a:clrScheme name="Sirius">
      <a:dk1>
        <a:srgbClr val="595959"/>
      </a:dk1>
      <a:lt1>
        <a:srgbClr val="FFFFFF"/>
      </a:lt1>
      <a:dk2>
        <a:srgbClr val="3F3F3F"/>
      </a:dk2>
      <a:lt2>
        <a:srgbClr val="D8D8D8"/>
      </a:lt2>
      <a:accent1>
        <a:srgbClr val="3DA4B5"/>
      </a:accent1>
      <a:accent2>
        <a:srgbClr val="F73B3B"/>
      </a:accent2>
      <a:accent3>
        <a:srgbClr val="00CCFF"/>
      </a:accent3>
      <a:accent4>
        <a:srgbClr val="FF99FF"/>
      </a:accent4>
      <a:accent5>
        <a:srgbClr val="4BACC6"/>
      </a:accent5>
      <a:accent6>
        <a:srgbClr val="F79646"/>
      </a:accent6>
      <a:hlink>
        <a:srgbClr val="4BACC6"/>
      </a:hlink>
      <a:folHlink>
        <a:srgbClr val="31859B"/>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Deneb Contents">
  <a:themeElements>
    <a:clrScheme name="Deneb">
      <a:dk1>
        <a:srgbClr val="3F3F3F"/>
      </a:dk1>
      <a:lt1>
        <a:sysClr val="window" lastClr="FFFFFF"/>
      </a:lt1>
      <a:dk2>
        <a:srgbClr val="1F497D"/>
      </a:dk2>
      <a:lt2>
        <a:srgbClr val="EEECE1"/>
      </a:lt2>
      <a:accent1>
        <a:srgbClr val="EF005A"/>
      </a:accent1>
      <a:accent2>
        <a:srgbClr val="F00082"/>
      </a:accent2>
      <a:accent3>
        <a:srgbClr val="A1007E"/>
      </a:accent3>
      <a:accent4>
        <a:srgbClr val="770099"/>
      </a:accent4>
      <a:accent5>
        <a:srgbClr val="4BACC6"/>
      </a:accent5>
      <a:accent6>
        <a:srgbClr val="F79646"/>
      </a:accent6>
      <a:hlink>
        <a:srgbClr val="0000FF"/>
      </a:hlink>
      <a:folHlink>
        <a:srgbClr val="800080"/>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xml><?xml version="1.0" encoding="utf-8"?>
<a:theme xmlns:a="http://schemas.openxmlformats.org/drawingml/2006/main" name="Alphard">
  <a:themeElements>
    <a:clrScheme name="Orange">
      <a:dk1>
        <a:srgbClr val="F2F2F2"/>
      </a:dk1>
      <a:lt1>
        <a:srgbClr val="F2F2F2"/>
      </a:lt1>
      <a:dk2>
        <a:srgbClr val="2F2F2F"/>
      </a:dk2>
      <a:lt2>
        <a:srgbClr val="2F2F2F"/>
      </a:lt2>
      <a:accent1>
        <a:srgbClr val="F2F2F2"/>
      </a:accent1>
      <a:accent2>
        <a:srgbClr val="2F2F2F"/>
      </a:accent2>
      <a:accent3>
        <a:srgbClr val="002060"/>
      </a:accent3>
      <a:accent4>
        <a:srgbClr val="A70000"/>
      </a:accent4>
      <a:accent5>
        <a:srgbClr val="205867"/>
      </a:accent5>
      <a:accent6>
        <a:srgbClr val="003300"/>
      </a:accent6>
      <a:hlink>
        <a:srgbClr val="F2F2F2"/>
      </a:hlink>
      <a:folHlink>
        <a:srgbClr val="8B8B8B"/>
      </a:folHlink>
    </a:clrScheme>
    <a:fontScheme name="Alphard">
      <a:majorFont>
        <a:latin typeface="Roboto Thin"/>
        <a:ea typeface="Capella"/>
        <a:cs typeface=""/>
      </a:majorFont>
      <a:minorFont>
        <a:latin typeface="Clear Sans Thin"/>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prstDash val="sysDot"/>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75000"/>
            </a:scheme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8.xml><?xml version="1.0" encoding="utf-8"?>
<a:theme xmlns:a="http://schemas.openxmlformats.org/drawingml/2006/main" name="Mira Title">
  <a:themeElements>
    <a:clrScheme name="ユーザー定義 4">
      <a:dk1>
        <a:srgbClr val="3F3F3F"/>
      </a:dk1>
      <a:lt1>
        <a:sysClr val="window" lastClr="FFFFFF"/>
      </a:lt1>
      <a:dk2>
        <a:srgbClr val="3F3F3F"/>
      </a:dk2>
      <a:lt2>
        <a:srgbClr val="EEECE1"/>
      </a:lt2>
      <a:accent1>
        <a:srgbClr val="02B8AD"/>
      </a:accent1>
      <a:accent2>
        <a:srgbClr val="BBFF37"/>
      </a:accent2>
      <a:accent3>
        <a:srgbClr val="F00082"/>
      </a:accent3>
      <a:accent4>
        <a:srgbClr val="00B0F0"/>
      </a:accent4>
      <a:accent5>
        <a:srgbClr val="4BACC6"/>
      </a:accent5>
      <a:accent6>
        <a:srgbClr val="F79646"/>
      </a:accent6>
      <a:hlink>
        <a:srgbClr val="02B8AD"/>
      </a:hlink>
      <a:folHlink>
        <a:srgbClr val="BBFF37"/>
      </a:folHlink>
    </a:clrScheme>
    <a:fontScheme name="Mira">
      <a:majorFont>
        <a:latin typeface="Dense"/>
        <a:ea typeface="Capella Bold"/>
        <a:cs typeface=""/>
      </a:majorFont>
      <a:minorFont>
        <a:latin typeface="Encode Sans Narrow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16567</TotalTime>
  <Words>1494</Words>
  <Application>Microsoft Office PowerPoint</Application>
  <PresentationFormat>Custom</PresentationFormat>
  <Paragraphs>154</Paragraphs>
  <Slides>38</Slides>
  <Notes>6</Notes>
  <HiddenSlides>0</HiddenSlides>
  <MMClips>2</MMClips>
  <ScaleCrop>false</ScaleCrop>
  <HeadingPairs>
    <vt:vector size="6" baseType="variant">
      <vt:variant>
        <vt:lpstr>Fonts Used</vt:lpstr>
      </vt:variant>
      <vt:variant>
        <vt:i4>29</vt:i4>
      </vt:variant>
      <vt:variant>
        <vt:lpstr>Theme</vt:lpstr>
      </vt:variant>
      <vt:variant>
        <vt:i4>8</vt:i4>
      </vt:variant>
      <vt:variant>
        <vt:lpstr>Slide Titles</vt:lpstr>
      </vt:variant>
      <vt:variant>
        <vt:i4>38</vt:i4>
      </vt:variant>
    </vt:vector>
  </HeadingPairs>
  <TitlesOfParts>
    <vt:vector size="75" baseType="lpstr">
      <vt:lpstr>Aharoni</vt:lpstr>
      <vt:lpstr>Aleo-Bold</vt:lpstr>
      <vt:lpstr>Aleo-BoldItalic</vt:lpstr>
      <vt:lpstr>Aleo-Light</vt:lpstr>
      <vt:lpstr>Aleo-LightItalic</vt:lpstr>
      <vt:lpstr>-apple-system</vt:lpstr>
      <vt:lpstr>Arial</vt:lpstr>
      <vt:lpstr>Arial Rounded MT Bold</vt:lpstr>
      <vt:lpstr>Bahnschrift</vt:lpstr>
      <vt:lpstr>Bahnschrift SemiBold</vt:lpstr>
      <vt:lpstr>Calibri</vt:lpstr>
      <vt:lpstr>Clear Sans Light</vt:lpstr>
      <vt:lpstr>Clear Sans Thin</vt:lpstr>
      <vt:lpstr>Dense</vt:lpstr>
      <vt:lpstr>Encode Sans Narrow Light</vt:lpstr>
      <vt:lpstr>Montserrat-Bold</vt:lpstr>
      <vt:lpstr>Open Sans</vt:lpstr>
      <vt:lpstr>Open Sans Light</vt:lpstr>
      <vt:lpstr>Open Sans Semibold</vt:lpstr>
      <vt:lpstr>Poor Richard</vt:lpstr>
      <vt:lpstr>Roboto Condensed Light</vt:lpstr>
      <vt:lpstr>Roboto Light</vt:lpstr>
      <vt:lpstr>Roboto Thin</vt:lpstr>
      <vt:lpstr>Route 159 Bold</vt:lpstr>
      <vt:lpstr>Route 159 Light</vt:lpstr>
      <vt:lpstr>Route 159 SemiBold</vt:lpstr>
      <vt:lpstr>Route 159 UltraLight</vt:lpstr>
      <vt:lpstr>Times New Roman</vt:lpstr>
      <vt:lpstr>Wingdings</vt:lpstr>
      <vt:lpstr>Vega - Header</vt:lpstr>
      <vt:lpstr>Vega - Footer Only</vt:lpstr>
      <vt:lpstr>Vega - Free</vt:lpstr>
      <vt:lpstr>No Decoration</vt:lpstr>
      <vt:lpstr>2_Contents</vt:lpstr>
      <vt:lpstr>Deneb Contents</vt:lpstr>
      <vt:lpstr>Alphard</vt:lpstr>
      <vt:lpstr>Mira Title</vt:lpstr>
      <vt:lpstr>PowerPoint Presentation</vt:lpstr>
      <vt:lpstr>PowerPoint Presentation</vt:lpstr>
      <vt:lpstr>A.ASHMITHA</vt:lpstr>
      <vt:lpstr>A.RIKHITHA</vt:lpstr>
      <vt:lpstr>S.SATYA VINAY</vt:lpstr>
      <vt:lpstr>P.PRAJAPATHI EXECUTOR II B.C.A – 1 K.B.N COLLEGE</vt:lpstr>
      <vt:lpstr>Urban-Heat Islands Monitor</vt:lpstr>
      <vt:lpstr>Problem</vt:lpstr>
      <vt:lpstr>Table of Contents</vt:lpstr>
      <vt:lpstr>Abstract</vt:lpstr>
      <vt:lpstr>Introduction</vt:lpstr>
      <vt:lpstr>PowerPoint Presentation</vt:lpstr>
      <vt:lpstr>We Need Some Modules</vt:lpstr>
      <vt:lpstr>Requests</vt:lpstr>
      <vt:lpstr>Numpy</vt:lpstr>
      <vt:lpstr>matplotlib.pyplot</vt:lpstr>
      <vt:lpstr>matplotlib.backends.backend_tkagg</vt:lpstr>
      <vt:lpstr>tkinter</vt:lpstr>
      <vt:lpstr>PIL</vt:lpstr>
      <vt:lpstr>Potential Applications</vt:lpstr>
      <vt:lpstr>Raising public awareness about UHI and its implications. </vt:lpstr>
      <vt:lpstr>Serving as an educational tool for understanding urban climate science. </vt:lpstr>
      <vt:lpstr>Assisting urban planners in developing UHI mitigation strategies and making informed decisions. </vt:lpstr>
      <vt:lpstr>Conducting research on UHI patterns and their impacts.</vt:lpstr>
      <vt:lpstr>Future Work</vt:lpstr>
      <vt:lpstr>Real-time data integration</vt:lpstr>
      <vt:lpstr>Comprehensive analysis</vt:lpstr>
      <vt:lpstr>Advanced visualizations</vt:lpstr>
      <vt:lpstr>Predictive modeling</vt:lpstr>
      <vt:lpstr>Ethical Considerations</vt:lpstr>
      <vt:lpstr>PowerPoint Presentation</vt:lpstr>
      <vt:lpstr>Lets find how it will works</vt:lpstr>
      <vt:lpstr>Step 1</vt:lpstr>
      <vt:lpstr>Step 2</vt:lpstr>
      <vt:lpstr>Step 3</vt:lpstr>
      <vt:lpstr>This Application Works on Any Platform</vt:lpstr>
      <vt:lpstr>References…</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movva venkata siva shankar</cp:lastModifiedBy>
  <cp:revision>360</cp:revision>
  <dcterms:created xsi:type="dcterms:W3CDTF">2015-09-05T11:42:45Z</dcterms:created>
  <dcterms:modified xsi:type="dcterms:W3CDTF">2024-03-12T18:48:59Z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33536072</vt:lpwstr>
  </property>
  <property fmtid="{D5CDD505-2E9C-101B-9397-08002B2CF9AE}" name="NXPowerLiteSettings" pid="3">
    <vt:lpwstr>F7000400038000</vt:lpwstr>
  </property>
  <property fmtid="{D5CDD505-2E9C-101B-9397-08002B2CF9AE}" name="NXPowerLiteVersion" pid="4">
    <vt:lpwstr>S10.2.0</vt:lpwstr>
  </property>
</Properties>
</file>